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48"/>
  </p:notesMasterIdLst>
  <p:sldIdLst>
    <p:sldId id="256" r:id="rId5"/>
    <p:sldId id="476" r:id="rId6"/>
    <p:sldId id="482" r:id="rId7"/>
    <p:sldId id="483" r:id="rId8"/>
    <p:sldId id="484" r:id="rId9"/>
    <p:sldId id="500" r:id="rId10"/>
    <p:sldId id="485" r:id="rId11"/>
    <p:sldId id="498" r:id="rId12"/>
    <p:sldId id="499" r:id="rId13"/>
    <p:sldId id="492" r:id="rId14"/>
    <p:sldId id="494" r:id="rId15"/>
    <p:sldId id="487" r:id="rId16"/>
    <p:sldId id="493" r:id="rId17"/>
    <p:sldId id="488" r:id="rId18"/>
    <p:sldId id="489" r:id="rId19"/>
    <p:sldId id="495" r:id="rId20"/>
    <p:sldId id="497" r:id="rId21"/>
    <p:sldId id="496" r:id="rId22"/>
    <p:sldId id="490" r:id="rId23"/>
    <p:sldId id="491" r:id="rId24"/>
    <p:sldId id="481" r:id="rId25"/>
    <p:sldId id="477" r:id="rId26"/>
    <p:sldId id="478" r:id="rId27"/>
    <p:sldId id="479" r:id="rId28"/>
    <p:sldId id="480" r:id="rId29"/>
    <p:sldId id="282" r:id="rId30"/>
    <p:sldId id="257" r:id="rId31"/>
    <p:sldId id="283" r:id="rId32"/>
    <p:sldId id="366" r:id="rId33"/>
    <p:sldId id="367" r:id="rId34"/>
    <p:sldId id="368" r:id="rId35"/>
    <p:sldId id="298" r:id="rId36"/>
    <p:sldId id="293" r:id="rId37"/>
    <p:sldId id="294" r:id="rId38"/>
    <p:sldId id="295" r:id="rId39"/>
    <p:sldId id="432" r:id="rId40"/>
    <p:sldId id="435" r:id="rId41"/>
    <p:sldId id="433" r:id="rId42"/>
    <p:sldId id="436" r:id="rId43"/>
    <p:sldId id="437" r:id="rId44"/>
    <p:sldId id="438" r:id="rId45"/>
    <p:sldId id="439" r:id="rId46"/>
    <p:sldId id="434" r:id="rId47"/>
    <p:sldId id="300" r:id="rId48"/>
    <p:sldId id="470" r:id="rId49"/>
    <p:sldId id="290" r:id="rId50"/>
    <p:sldId id="291" r:id="rId51"/>
    <p:sldId id="469" r:id="rId52"/>
    <p:sldId id="299" r:id="rId53"/>
    <p:sldId id="332" r:id="rId54"/>
    <p:sldId id="369" r:id="rId55"/>
    <p:sldId id="398" r:id="rId56"/>
    <p:sldId id="399" r:id="rId57"/>
    <p:sldId id="400" r:id="rId58"/>
    <p:sldId id="402" r:id="rId59"/>
    <p:sldId id="454" r:id="rId60"/>
    <p:sldId id="403" r:id="rId61"/>
    <p:sldId id="404" r:id="rId62"/>
    <p:sldId id="405" r:id="rId63"/>
    <p:sldId id="406" r:id="rId64"/>
    <p:sldId id="407" r:id="rId65"/>
    <p:sldId id="408" r:id="rId66"/>
    <p:sldId id="440" r:id="rId67"/>
    <p:sldId id="409" r:id="rId68"/>
    <p:sldId id="410" r:id="rId69"/>
    <p:sldId id="411" r:id="rId70"/>
    <p:sldId id="464" r:id="rId71"/>
    <p:sldId id="456" r:id="rId72"/>
    <p:sldId id="430" r:id="rId73"/>
    <p:sldId id="471" r:id="rId74"/>
    <p:sldId id="472" r:id="rId75"/>
    <p:sldId id="473" r:id="rId76"/>
    <p:sldId id="474" r:id="rId77"/>
    <p:sldId id="445" r:id="rId78"/>
    <p:sldId id="446" r:id="rId79"/>
    <p:sldId id="441" r:id="rId80"/>
    <p:sldId id="442" r:id="rId81"/>
    <p:sldId id="443" r:id="rId82"/>
    <p:sldId id="444" r:id="rId83"/>
    <p:sldId id="475" r:id="rId84"/>
    <p:sldId id="461" r:id="rId85"/>
    <p:sldId id="457" r:id="rId86"/>
    <p:sldId id="460" r:id="rId87"/>
    <p:sldId id="431" r:id="rId88"/>
    <p:sldId id="453" r:id="rId89"/>
    <p:sldId id="448" r:id="rId90"/>
    <p:sldId id="450" r:id="rId91"/>
    <p:sldId id="451" r:id="rId92"/>
    <p:sldId id="452" r:id="rId93"/>
    <p:sldId id="447" r:id="rId94"/>
    <p:sldId id="455" r:id="rId95"/>
    <p:sldId id="449" r:id="rId96"/>
    <p:sldId id="412" r:id="rId97"/>
    <p:sldId id="413" r:id="rId98"/>
    <p:sldId id="414" r:id="rId99"/>
    <p:sldId id="415" r:id="rId100"/>
    <p:sldId id="416" r:id="rId101"/>
    <p:sldId id="417" r:id="rId102"/>
    <p:sldId id="418" r:id="rId103"/>
    <p:sldId id="419" r:id="rId104"/>
    <p:sldId id="421" r:id="rId105"/>
    <p:sldId id="422" r:id="rId106"/>
    <p:sldId id="423" r:id="rId107"/>
    <p:sldId id="458" r:id="rId108"/>
    <p:sldId id="280" r:id="rId109"/>
    <p:sldId id="459" r:id="rId110"/>
    <p:sldId id="463" r:id="rId111"/>
    <p:sldId id="466" r:id="rId112"/>
    <p:sldId id="465" r:id="rId113"/>
    <p:sldId id="281" r:id="rId114"/>
    <p:sldId id="428" r:id="rId115"/>
    <p:sldId id="370" r:id="rId116"/>
    <p:sldId id="371" r:id="rId117"/>
    <p:sldId id="372" r:id="rId118"/>
    <p:sldId id="373" r:id="rId119"/>
    <p:sldId id="374" r:id="rId120"/>
    <p:sldId id="375"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65" r:id="rId143"/>
    <p:sldId id="335" r:id="rId144"/>
    <p:sldId id="336" r:id="rId145"/>
    <p:sldId id="337" r:id="rId146"/>
    <p:sldId id="429"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476"/>
          </p14:sldIdLst>
        </p14:section>
        <p14:section name="Our Problem..." id="{ABEEDFD4-C2B6-4ACB-AA33-0EDA48C9659B}">
          <p14:sldIdLst>
            <p14:sldId id="482"/>
            <p14:sldId id="483"/>
            <p14:sldId id="484"/>
            <p14:sldId id="500"/>
            <p14:sldId id="485"/>
            <p14:sldId id="498"/>
            <p14:sldId id="499"/>
            <p14:sldId id="492"/>
            <p14:sldId id="494"/>
            <p14:sldId id="487"/>
            <p14:sldId id="493"/>
            <p14:sldId id="488"/>
            <p14:sldId id="489"/>
            <p14:sldId id="495"/>
            <p14:sldId id="497"/>
            <p14:sldId id="496"/>
            <p14:sldId id="490"/>
            <p14:sldId id="491"/>
          </p14:sldIdLst>
        </p14:section>
        <p14:section name="Notes: HDD" id="{D3576A97-BE46-47B5-B680-EF69A93E9C59}">
          <p14:sldIdLst>
            <p14:sldId id="481"/>
            <p14:sldId id="477"/>
            <p14:sldId id="478"/>
            <p14:sldId id="479"/>
            <p14:sldId id="480"/>
            <p14:sldId id="282"/>
            <p14:sldId id="257"/>
            <p14:sldId id="283"/>
          </p14:sldIdLst>
        </p14:section>
        <p14:section name="#0, Overview" id="{C6F49121-6AF8-4399-BA48-C4BF40A2AB76}">
          <p14:sldIdLst>
            <p14:sldId id="366"/>
            <p14:sldId id="367"/>
            <p14:sldId id="368"/>
            <p14:sldId id="298"/>
            <p14:sldId id="293"/>
            <p14:sldId id="294"/>
            <p14:sldId id="295"/>
            <p14:sldId id="432"/>
            <p14:sldId id="435"/>
            <p14:sldId id="433"/>
            <p14:sldId id="436"/>
            <p14:sldId id="437"/>
            <p14:sldId id="438"/>
            <p14:sldId id="439"/>
            <p14:sldId id="434"/>
            <p14:sldId id="300"/>
            <p14:sldId id="470"/>
            <p14:sldId id="290"/>
            <p14:sldId id="291"/>
            <p14:sldId id="469"/>
          </p14:sldIdLst>
        </p14:section>
        <p14:section name="#1, Infrastructure" id="{4DDAF103-90D4-461F-A665-1FCAAB8770E2}">
          <p14:sldIdLst>
            <p14:sldId id="299"/>
            <p14:sldId id="332"/>
            <p14:sldId id="369"/>
            <p14:sldId id="398"/>
            <p14:sldId id="399"/>
            <p14:sldId id="400"/>
            <p14:sldId id="402"/>
          </p14:sldIdLst>
        </p14:section>
        <p14:section name="#3, Windows Container" id="{46852DB6-A904-4507-B76B-BAECE5E00849}">
          <p14:sldIdLst>
            <p14:sldId id="454"/>
            <p14:sldId id="403"/>
            <p14:sldId id="404"/>
            <p14:sldId id="405"/>
            <p14:sldId id="406"/>
            <p14:sldId id="407"/>
            <p14:sldId id="408"/>
            <p14:sldId id="440"/>
            <p14:sldId id="409"/>
            <p14:sldId id="410"/>
            <p14:sldId id="411"/>
            <p14:sldId id="464"/>
            <p14:sldId id="456"/>
          </p14:sldIdLst>
        </p14:section>
        <p14:section name="#2 Immutable Server" id="{FAE86991-590D-4B34-A118-817603CFFED6}">
          <p14:sldIdLst>
            <p14:sldId id="430"/>
            <p14:sldId id="471"/>
            <p14:sldId id="472"/>
            <p14:sldId id="473"/>
            <p14:sldId id="474"/>
            <p14:sldId id="445"/>
            <p14:sldId id="446"/>
            <p14:sldId id="441"/>
            <p14:sldId id="442"/>
            <p14:sldId id="443"/>
            <p14:sldId id="444"/>
            <p14:sldId id="475"/>
            <p14:sldId id="461"/>
            <p14:sldId id="457"/>
            <p14:sldId id="460"/>
          </p14:sldIdLst>
        </p14:section>
        <p14:section name="#3 Security Of Microservices" id="{E46E0123-D099-46B2-AF95-A97E4844114C}">
          <p14:sldIdLst/>
        </p14:section>
        <p14:section name="#4 Develop Process" id="{8D0E85AF-F664-4EC9-A8AD-2BD41A7AA3AB}">
          <p14:sldIdLst>
            <p14:sldId id="431"/>
            <p14:sldId id="453"/>
            <p14:sldId id="448"/>
            <p14:sldId id="450"/>
            <p14:sldId id="451"/>
            <p14:sldId id="452"/>
            <p14:sldId id="447"/>
            <p14:sldId id="455"/>
            <p14:sldId id="449"/>
          </p14:sldIdLst>
        </p14:section>
        <p14:section name="#5 Case Study" id="{84DFABEB-89BB-4D96-ACF8-C407EC4B932E}">
          <p14:sldIdLst>
            <p14:sldId id="412"/>
            <p14:sldId id="413"/>
            <p14:sldId id="414"/>
            <p14:sldId id="415"/>
            <p14:sldId id="416"/>
            <p14:sldId id="417"/>
            <p14:sldId id="418"/>
            <p14:sldId id="419"/>
            <p14:sldId id="421"/>
            <p14:sldId id="422"/>
            <p14:sldId id="423"/>
            <p14:sldId id="458"/>
          </p14:sldIdLst>
        </p14:section>
        <p14:section name="#6, Summary" id="{CD8CD1C7-59E5-44E1-889A-3BDFEBB48799}">
          <p14:sldIdLst>
            <p14:sldId id="280"/>
            <p14:sldId id="459"/>
            <p14:sldId id="463"/>
            <p14:sldId id="466"/>
            <p14:sldId id="465"/>
            <p14:sldId id="281"/>
          </p14:sldIdLst>
        </p14:section>
        <p14:section name="補充資訊" id="{B297BF22-A34C-4879-A243-1C684739AAEB}">
          <p14:sldIdLst/>
        </p14:section>
        <p14:section name="#3, Azure Service Fabric (OPT)" id="{740E369E-ED12-4F28-9FFF-D8CCDEE8D8C3}">
          <p14:sldIdLst>
            <p14:sldId id="428"/>
            <p14:sldId id="370"/>
            <p14:sldId id="371"/>
            <p14:sldId id="372"/>
            <p14:sldId id="373"/>
            <p14:sldId id="374"/>
            <p14:sldId id="375"/>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65"/>
            <p14:sldId id="335"/>
            <p14:sldId id="336"/>
            <p14:sldId id="337"/>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86" autoAdjust="0"/>
  </p:normalViewPr>
  <p:slideViewPr>
    <p:cSldViewPr snapToGrid="0">
      <p:cViewPr varScale="1">
        <p:scale>
          <a:sx n="93" d="100"/>
          <a:sy n="93" d="100"/>
        </p:scale>
        <p:origin x="1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2017/2/18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a:t>
            </a:fld>
            <a:endParaRPr lang="zh-TW" altLang="en-US"/>
          </a:p>
        </p:txBody>
      </p:sp>
    </p:spTree>
    <p:extLst>
      <p:ext uri="{BB962C8B-B14F-4D97-AF65-F5344CB8AC3E}">
        <p14:creationId xmlns:p14="http://schemas.microsoft.com/office/powerpoint/2010/main" val="344220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26</a:t>
            </a:fld>
            <a:endParaRPr lang="zh-TW" altLang="en-US"/>
          </a:p>
        </p:txBody>
      </p:sp>
    </p:spTree>
    <p:extLst>
      <p:ext uri="{BB962C8B-B14F-4D97-AF65-F5344CB8AC3E}">
        <p14:creationId xmlns:p14="http://schemas.microsoft.com/office/powerpoint/2010/main" val="6503301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1613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117</a:t>
            </a:fld>
            <a:endParaRPr lang="zh-TW" altLang="en-US"/>
          </a:p>
        </p:txBody>
      </p:sp>
    </p:spTree>
    <p:extLst>
      <p:ext uri="{BB962C8B-B14F-4D97-AF65-F5344CB8AC3E}">
        <p14:creationId xmlns:p14="http://schemas.microsoft.com/office/powerpoint/2010/main" val="22932242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118</a:t>
            </a:fld>
            <a:endParaRPr lang="zh-TW" altLang="en-US"/>
          </a:p>
        </p:txBody>
      </p:sp>
    </p:spTree>
    <p:extLst>
      <p:ext uri="{BB962C8B-B14F-4D97-AF65-F5344CB8AC3E}">
        <p14:creationId xmlns:p14="http://schemas.microsoft.com/office/powerpoint/2010/main" val="20012327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119</a:t>
            </a:fld>
            <a:endParaRPr lang="zh-TW" altLang="en-US"/>
          </a:p>
        </p:txBody>
      </p:sp>
    </p:spTree>
    <p:extLst>
      <p:ext uri="{BB962C8B-B14F-4D97-AF65-F5344CB8AC3E}">
        <p14:creationId xmlns:p14="http://schemas.microsoft.com/office/powerpoint/2010/main" val="3452363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120</a:t>
            </a:fld>
            <a:endParaRPr lang="zh-TW" altLang="en-US"/>
          </a:p>
        </p:txBody>
      </p:sp>
    </p:spTree>
    <p:extLst>
      <p:ext uri="{BB962C8B-B14F-4D97-AF65-F5344CB8AC3E}">
        <p14:creationId xmlns:p14="http://schemas.microsoft.com/office/powerpoint/2010/main" val="19922003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121</a:t>
            </a:fld>
            <a:endParaRPr lang="zh-TW" altLang="en-US"/>
          </a:p>
        </p:txBody>
      </p:sp>
    </p:spTree>
    <p:extLst>
      <p:ext uri="{BB962C8B-B14F-4D97-AF65-F5344CB8AC3E}">
        <p14:creationId xmlns:p14="http://schemas.microsoft.com/office/powerpoint/2010/main" val="27890141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122</a:t>
            </a:fld>
            <a:endParaRPr lang="zh-TW" altLang="en-US"/>
          </a:p>
        </p:txBody>
      </p:sp>
    </p:spTree>
    <p:extLst>
      <p:ext uri="{BB962C8B-B14F-4D97-AF65-F5344CB8AC3E}">
        <p14:creationId xmlns:p14="http://schemas.microsoft.com/office/powerpoint/2010/main" val="42767726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123</a:t>
            </a:fld>
            <a:endParaRPr lang="zh-TW" altLang="en-US"/>
          </a:p>
        </p:txBody>
      </p:sp>
    </p:spTree>
    <p:extLst>
      <p:ext uri="{BB962C8B-B14F-4D97-AF65-F5344CB8AC3E}">
        <p14:creationId xmlns:p14="http://schemas.microsoft.com/office/powerpoint/2010/main" val="3999646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124</a:t>
            </a:fld>
            <a:endParaRPr lang="zh-TW" altLang="en-US"/>
          </a:p>
        </p:txBody>
      </p:sp>
    </p:spTree>
    <p:extLst>
      <p:ext uri="{BB962C8B-B14F-4D97-AF65-F5344CB8AC3E}">
        <p14:creationId xmlns:p14="http://schemas.microsoft.com/office/powerpoint/2010/main" val="4347077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125</a:t>
            </a:fld>
            <a:endParaRPr lang="zh-TW" altLang="en-US"/>
          </a:p>
        </p:txBody>
      </p:sp>
    </p:spTree>
    <p:extLst>
      <p:ext uri="{BB962C8B-B14F-4D97-AF65-F5344CB8AC3E}">
        <p14:creationId xmlns:p14="http://schemas.microsoft.com/office/powerpoint/2010/main" val="99674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27</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126</a:t>
            </a:fld>
            <a:endParaRPr lang="zh-TW" altLang="en-US"/>
          </a:p>
        </p:txBody>
      </p:sp>
    </p:spTree>
    <p:extLst>
      <p:ext uri="{BB962C8B-B14F-4D97-AF65-F5344CB8AC3E}">
        <p14:creationId xmlns:p14="http://schemas.microsoft.com/office/powerpoint/2010/main" val="7442068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 1:32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371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128</a:t>
            </a:fld>
            <a:endParaRPr lang="zh-TW" altLang="en-US"/>
          </a:p>
        </p:txBody>
      </p:sp>
    </p:spTree>
    <p:extLst>
      <p:ext uri="{BB962C8B-B14F-4D97-AF65-F5344CB8AC3E}">
        <p14:creationId xmlns:p14="http://schemas.microsoft.com/office/powerpoint/2010/main" val="35336841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129</a:t>
            </a:fld>
            <a:endParaRPr lang="zh-TW" altLang="en-US"/>
          </a:p>
        </p:txBody>
      </p:sp>
    </p:spTree>
    <p:extLst>
      <p:ext uri="{BB962C8B-B14F-4D97-AF65-F5344CB8AC3E}">
        <p14:creationId xmlns:p14="http://schemas.microsoft.com/office/powerpoint/2010/main" val="12307691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643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131</a:t>
            </a:fld>
            <a:endParaRPr lang="zh-TW" altLang="en-US"/>
          </a:p>
        </p:txBody>
      </p:sp>
    </p:spTree>
    <p:extLst>
      <p:ext uri="{BB962C8B-B14F-4D97-AF65-F5344CB8AC3E}">
        <p14:creationId xmlns:p14="http://schemas.microsoft.com/office/powerpoint/2010/main" val="21151306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132</a:t>
            </a:fld>
            <a:endParaRPr lang="zh-TW" altLang="en-US"/>
          </a:p>
        </p:txBody>
      </p:sp>
    </p:spTree>
    <p:extLst>
      <p:ext uri="{BB962C8B-B14F-4D97-AF65-F5344CB8AC3E}">
        <p14:creationId xmlns:p14="http://schemas.microsoft.com/office/powerpoint/2010/main" val="24133239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133</a:t>
            </a:fld>
            <a:endParaRPr lang="zh-TW" altLang="en-US"/>
          </a:p>
        </p:txBody>
      </p:sp>
    </p:spTree>
    <p:extLst>
      <p:ext uri="{BB962C8B-B14F-4D97-AF65-F5344CB8AC3E}">
        <p14:creationId xmlns:p14="http://schemas.microsoft.com/office/powerpoint/2010/main" val="12571463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134</a:t>
            </a:fld>
            <a:endParaRPr lang="zh-TW" altLang="en-US"/>
          </a:p>
        </p:txBody>
      </p:sp>
    </p:spTree>
    <p:extLst>
      <p:ext uri="{BB962C8B-B14F-4D97-AF65-F5344CB8AC3E}">
        <p14:creationId xmlns:p14="http://schemas.microsoft.com/office/powerpoint/2010/main" val="14414186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135</a:t>
            </a:fld>
            <a:endParaRPr lang="zh-TW" altLang="en-US"/>
          </a:p>
        </p:txBody>
      </p:sp>
    </p:spTree>
    <p:extLst>
      <p:ext uri="{BB962C8B-B14F-4D97-AF65-F5344CB8AC3E}">
        <p14:creationId xmlns:p14="http://schemas.microsoft.com/office/powerpoint/2010/main" val="1432406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28</a:t>
            </a:fld>
            <a:endParaRPr lang="zh-TW" altLang="en-US"/>
          </a:p>
        </p:txBody>
      </p:sp>
    </p:spTree>
    <p:extLst>
      <p:ext uri="{BB962C8B-B14F-4D97-AF65-F5344CB8AC3E}">
        <p14:creationId xmlns:p14="http://schemas.microsoft.com/office/powerpoint/2010/main" val="32559686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136</a:t>
            </a:fld>
            <a:endParaRPr lang="zh-TW" altLang="en-US"/>
          </a:p>
        </p:txBody>
      </p:sp>
    </p:spTree>
    <p:extLst>
      <p:ext uri="{BB962C8B-B14F-4D97-AF65-F5344CB8AC3E}">
        <p14:creationId xmlns:p14="http://schemas.microsoft.com/office/powerpoint/2010/main" val="8625132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137</a:t>
            </a:fld>
            <a:endParaRPr lang="zh-TW" altLang="en-US"/>
          </a:p>
        </p:txBody>
      </p:sp>
    </p:spTree>
    <p:extLst>
      <p:ext uri="{BB962C8B-B14F-4D97-AF65-F5344CB8AC3E}">
        <p14:creationId xmlns:p14="http://schemas.microsoft.com/office/powerpoint/2010/main" val="1460140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 1:32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2885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139</a:t>
            </a:fld>
            <a:endParaRPr lang="zh-TW" altLang="en-US"/>
          </a:p>
        </p:txBody>
      </p:sp>
    </p:spTree>
    <p:extLst>
      <p:ext uri="{BB962C8B-B14F-4D97-AF65-F5344CB8AC3E}">
        <p14:creationId xmlns:p14="http://schemas.microsoft.com/office/powerpoint/2010/main" val="34865635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140</a:t>
            </a:fld>
            <a:endParaRPr lang="zh-TW" altLang="en-US"/>
          </a:p>
        </p:txBody>
      </p:sp>
    </p:spTree>
    <p:extLst>
      <p:ext uri="{BB962C8B-B14F-4D97-AF65-F5344CB8AC3E}">
        <p14:creationId xmlns:p14="http://schemas.microsoft.com/office/powerpoint/2010/main" val="5161313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141</a:t>
            </a:fld>
            <a:endParaRPr lang="zh-TW" altLang="en-US"/>
          </a:p>
        </p:txBody>
      </p:sp>
    </p:spTree>
    <p:extLst>
      <p:ext uri="{BB962C8B-B14F-4D97-AF65-F5344CB8AC3E}">
        <p14:creationId xmlns:p14="http://schemas.microsoft.com/office/powerpoint/2010/main" val="22613952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142</a:t>
            </a:fld>
            <a:endParaRPr lang="zh-TW" altLang="en-US"/>
          </a:p>
        </p:txBody>
      </p:sp>
    </p:spTree>
    <p:extLst>
      <p:ext uri="{BB962C8B-B14F-4D97-AF65-F5344CB8AC3E}">
        <p14:creationId xmlns:p14="http://schemas.microsoft.com/office/powerpoint/2010/main" val="31487040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143</a:t>
            </a:fld>
            <a:endParaRPr lang="zh-TW" altLang="en-US"/>
          </a:p>
        </p:txBody>
      </p:sp>
    </p:spTree>
    <p:extLst>
      <p:ext uri="{BB962C8B-B14F-4D97-AF65-F5344CB8AC3E}">
        <p14:creationId xmlns:p14="http://schemas.microsoft.com/office/powerpoint/2010/main" val="3292354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29</a:t>
            </a:fld>
            <a:endParaRPr lang="zh-TW" altLang="en-US"/>
          </a:p>
        </p:txBody>
      </p:sp>
    </p:spTree>
    <p:extLst>
      <p:ext uri="{BB962C8B-B14F-4D97-AF65-F5344CB8AC3E}">
        <p14:creationId xmlns:p14="http://schemas.microsoft.com/office/powerpoint/2010/main" val="3458053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30</a:t>
            </a:fld>
            <a:endParaRPr lang="zh-TW" altLang="en-US"/>
          </a:p>
        </p:txBody>
      </p:sp>
    </p:spTree>
    <p:extLst>
      <p:ext uri="{BB962C8B-B14F-4D97-AF65-F5344CB8AC3E}">
        <p14:creationId xmlns:p14="http://schemas.microsoft.com/office/powerpoint/2010/main" val="909604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31</a:t>
            </a:fld>
            <a:endParaRPr lang="zh-TW" altLang="en-US"/>
          </a:p>
        </p:txBody>
      </p:sp>
    </p:spTree>
    <p:extLst>
      <p:ext uri="{BB962C8B-B14F-4D97-AF65-F5344CB8AC3E}">
        <p14:creationId xmlns:p14="http://schemas.microsoft.com/office/powerpoint/2010/main" val="261774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32</a:t>
            </a:fld>
            <a:endParaRPr lang="zh-TW" altLang="en-US"/>
          </a:p>
        </p:txBody>
      </p:sp>
    </p:spTree>
    <p:extLst>
      <p:ext uri="{BB962C8B-B14F-4D97-AF65-F5344CB8AC3E}">
        <p14:creationId xmlns:p14="http://schemas.microsoft.com/office/powerpoint/2010/main" val="1272245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2/18/2017 1:32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20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34</a:t>
            </a:fld>
            <a:endParaRPr lang="zh-TW" altLang="en-US"/>
          </a:p>
        </p:txBody>
      </p:sp>
    </p:spTree>
    <p:extLst>
      <p:ext uri="{BB962C8B-B14F-4D97-AF65-F5344CB8AC3E}">
        <p14:creationId xmlns:p14="http://schemas.microsoft.com/office/powerpoint/2010/main" val="4198706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Autonomous service: </a:t>
            </a:r>
            <a:r>
              <a:rPr lang="zh-TW" altLang="en-US" dirty="0" smtClean="0"/>
              <a:t>自治的服務</a:t>
            </a:r>
            <a:r>
              <a:rPr lang="en-US" altLang="zh-TW" dirty="0" smtClean="0"/>
              <a:t/>
            </a:r>
            <a:br>
              <a:rPr lang="en-US" altLang="zh-TW" dirty="0" smtClean="0"/>
            </a:br>
            <a:r>
              <a:rPr lang="en-US" altLang="zh-TW" dirty="0" smtClean="0"/>
              <a:t>Case: Course Store</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35</a:t>
            </a:fld>
            <a:endParaRPr lang="zh-TW" altLang="en-US"/>
          </a:p>
        </p:txBody>
      </p:sp>
    </p:spTree>
    <p:extLst>
      <p:ext uri="{BB962C8B-B14F-4D97-AF65-F5344CB8AC3E}">
        <p14:creationId xmlns:p14="http://schemas.microsoft.com/office/powerpoint/2010/main" val="2865644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a:t>
            </a:fld>
            <a:endParaRPr lang="zh-TW" altLang="en-US"/>
          </a:p>
        </p:txBody>
      </p:sp>
    </p:spTree>
    <p:extLst>
      <p:ext uri="{BB962C8B-B14F-4D97-AF65-F5344CB8AC3E}">
        <p14:creationId xmlns:p14="http://schemas.microsoft.com/office/powerpoint/2010/main" val="2042181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36</a:t>
            </a:fld>
            <a:endParaRPr lang="zh-TW" altLang="en-US"/>
          </a:p>
        </p:txBody>
      </p:sp>
    </p:spTree>
    <p:extLst>
      <p:ext uri="{BB962C8B-B14F-4D97-AF65-F5344CB8AC3E}">
        <p14:creationId xmlns:p14="http://schemas.microsoft.com/office/powerpoint/2010/main" val="3038708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37</a:t>
            </a:fld>
            <a:endParaRPr lang="zh-TW" altLang="en-US"/>
          </a:p>
        </p:txBody>
      </p:sp>
    </p:spTree>
    <p:extLst>
      <p:ext uri="{BB962C8B-B14F-4D97-AF65-F5344CB8AC3E}">
        <p14:creationId xmlns:p14="http://schemas.microsoft.com/office/powerpoint/2010/main" val="130026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Container: </a:t>
            </a:r>
            <a:r>
              <a:rPr lang="zh-TW" altLang="en-US" dirty="0" smtClean="0"/>
              <a:t>把 </a:t>
            </a:r>
            <a:r>
              <a:rPr lang="en-US" altLang="zh-TW" dirty="0" smtClean="0"/>
              <a:t>cloud native </a:t>
            </a:r>
            <a:r>
              <a:rPr lang="zh-TW" altLang="en-US" dirty="0" smtClean="0"/>
              <a:t>架構簡化到 </a:t>
            </a:r>
            <a:r>
              <a:rPr lang="en-US" altLang="zh-TW" dirty="0" smtClean="0"/>
              <a:t>local</a:t>
            </a:r>
            <a:r>
              <a:rPr lang="zh-TW" altLang="en-US" dirty="0" smtClean="0"/>
              <a:t> 就能簡單佈署</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38</a:t>
            </a:fld>
            <a:endParaRPr lang="zh-TW" altLang="en-US"/>
          </a:p>
        </p:txBody>
      </p:sp>
    </p:spTree>
    <p:extLst>
      <p:ext uri="{BB962C8B-B14F-4D97-AF65-F5344CB8AC3E}">
        <p14:creationId xmlns:p14="http://schemas.microsoft.com/office/powerpoint/2010/main" val="4259108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39</a:t>
            </a:fld>
            <a:endParaRPr lang="zh-TW" altLang="en-US"/>
          </a:p>
        </p:txBody>
      </p:sp>
    </p:spTree>
    <p:extLst>
      <p:ext uri="{BB962C8B-B14F-4D97-AF65-F5344CB8AC3E}">
        <p14:creationId xmlns:p14="http://schemas.microsoft.com/office/powerpoint/2010/main" val="28356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40</a:t>
            </a:fld>
            <a:endParaRPr lang="zh-TW" altLang="en-US"/>
          </a:p>
        </p:txBody>
      </p:sp>
    </p:spTree>
    <p:extLst>
      <p:ext uri="{BB962C8B-B14F-4D97-AF65-F5344CB8AC3E}">
        <p14:creationId xmlns:p14="http://schemas.microsoft.com/office/powerpoint/2010/main" val="1877376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41</a:t>
            </a:fld>
            <a:endParaRPr lang="zh-TW" altLang="en-US"/>
          </a:p>
        </p:txBody>
      </p:sp>
    </p:spTree>
    <p:extLst>
      <p:ext uri="{BB962C8B-B14F-4D97-AF65-F5344CB8AC3E}">
        <p14:creationId xmlns:p14="http://schemas.microsoft.com/office/powerpoint/2010/main" val="1820686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42</a:t>
            </a:fld>
            <a:endParaRPr lang="zh-TW" altLang="en-US"/>
          </a:p>
        </p:txBody>
      </p:sp>
    </p:spTree>
    <p:extLst>
      <p:ext uri="{BB962C8B-B14F-4D97-AF65-F5344CB8AC3E}">
        <p14:creationId xmlns:p14="http://schemas.microsoft.com/office/powerpoint/2010/main" val="3602656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43</a:t>
            </a:fld>
            <a:endParaRPr lang="zh-TW" altLang="en-US"/>
          </a:p>
        </p:txBody>
      </p:sp>
    </p:spTree>
    <p:extLst>
      <p:ext uri="{BB962C8B-B14F-4D97-AF65-F5344CB8AC3E}">
        <p14:creationId xmlns:p14="http://schemas.microsoft.com/office/powerpoint/2010/main" val="2593626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44</a:t>
            </a:fld>
            <a:endParaRPr lang="zh-TW" altLang="en-US"/>
          </a:p>
        </p:txBody>
      </p:sp>
    </p:spTree>
    <p:extLst>
      <p:ext uri="{BB962C8B-B14F-4D97-AF65-F5344CB8AC3E}">
        <p14:creationId xmlns:p14="http://schemas.microsoft.com/office/powerpoint/2010/main" val="1654883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3-tiers:</a:t>
            </a:r>
            <a:r>
              <a:rPr lang="en-US" altLang="zh-TW" baseline="0" dirty="0" smtClean="0"/>
              <a:t> </a:t>
            </a:r>
            <a:r>
              <a:rPr lang="zh-TW" altLang="en-US" baseline="0" dirty="0" smtClean="0"/>
              <a:t>關鍵任務都落在 </a:t>
            </a:r>
            <a:r>
              <a:rPr lang="en-US" altLang="zh-TW" baseline="0" dirty="0" smtClean="0"/>
              <a:t>developer</a:t>
            </a:r>
            <a:r>
              <a:rPr lang="zh-TW" altLang="en-US" baseline="0" dirty="0" smtClean="0"/>
              <a:t> 身上。</a:t>
            </a:r>
            <a:r>
              <a:rPr lang="en-US" altLang="zh-TW" baseline="0" dirty="0" smtClean="0"/>
              <a:t>Developer </a:t>
            </a:r>
            <a:r>
              <a:rPr lang="zh-TW" altLang="en-US" baseline="0" dirty="0" smtClean="0"/>
              <a:t>的成敗影響整個系統的成敗。</a:t>
            </a:r>
            <a:endParaRPr lang="en-US" altLang="zh-TW" baseline="0" dirty="0" smtClean="0"/>
          </a:p>
          <a:p>
            <a:r>
              <a:rPr lang="zh-TW" altLang="en-US" baseline="0" dirty="0" smtClean="0"/>
              <a:t>包含穩定、效能、可靠、維護、擴充性等等，全部都依賴 </a:t>
            </a:r>
            <a:r>
              <a:rPr lang="en-US" altLang="zh-TW" baseline="0" dirty="0" smtClean="0"/>
              <a:t>developer</a:t>
            </a:r>
            <a:r>
              <a:rPr lang="zh-TW" altLang="en-US" baseline="0" dirty="0" smtClean="0"/>
              <a:t> 的實作是否符合水準。</a:t>
            </a:r>
            <a:endParaRPr lang="en-US" altLang="zh-TW" baseline="0" dirty="0" smtClean="0"/>
          </a:p>
          <a:p>
            <a:r>
              <a:rPr lang="zh-TW" altLang="en-US" dirty="0" smtClean="0"/>
              <a:t>擴展的複雜度也是 </a:t>
            </a:r>
            <a:r>
              <a:rPr lang="en-US" altLang="zh-TW" dirty="0" smtClean="0"/>
              <a:t>developer</a:t>
            </a:r>
            <a:r>
              <a:rPr lang="zh-TW" altLang="en-US" dirty="0" smtClean="0"/>
              <a:t> 在承擔。</a:t>
            </a:r>
            <a:endParaRPr lang="en-US" altLang="zh-TW" dirty="0" smtClean="0"/>
          </a:p>
          <a:p>
            <a:endParaRPr lang="en-US" altLang="zh-TW" dirty="0" smtClean="0"/>
          </a:p>
          <a:p>
            <a:r>
              <a:rPr lang="en-US" altLang="zh-TW" dirty="0" err="1" smtClean="0"/>
              <a:t>Microservices</a:t>
            </a:r>
            <a:r>
              <a:rPr lang="en-US" altLang="zh-TW" dirty="0" smtClean="0"/>
              <a:t>: </a:t>
            </a:r>
            <a:r>
              <a:rPr lang="zh-TW" altLang="en-US" dirty="0" smtClean="0"/>
              <a:t>高度有效的 </a:t>
            </a:r>
            <a:r>
              <a:rPr lang="en-US" altLang="zh-TW" dirty="0" smtClean="0"/>
              <a:t>decoupling,</a:t>
            </a:r>
            <a:r>
              <a:rPr lang="zh-TW" altLang="en-US" dirty="0" smtClean="0"/>
              <a:t> 關鍵任務也平均分散到不同腳色身上。包括</a:t>
            </a:r>
            <a:r>
              <a:rPr lang="en-US" altLang="zh-TW" dirty="0" smtClean="0"/>
              <a:t>:</a:t>
            </a:r>
          </a:p>
          <a:p>
            <a:pPr marL="228600" indent="-228600">
              <a:buAutoNum type="arabicPeriod"/>
            </a:pPr>
            <a:r>
              <a:rPr lang="zh-TW" altLang="en-US" dirty="0" smtClean="0"/>
              <a:t>單一服務規模降低，</a:t>
            </a:r>
            <a:r>
              <a:rPr lang="en-US" altLang="zh-TW" dirty="0" smtClean="0"/>
              <a:t>developer</a:t>
            </a:r>
            <a:r>
              <a:rPr lang="zh-TW" altLang="en-US" dirty="0" smtClean="0"/>
              <a:t> 能專注開發可靠高校的 </a:t>
            </a:r>
            <a:r>
              <a:rPr lang="en-US" altLang="zh-TW" dirty="0" smtClean="0"/>
              <a:t>services</a:t>
            </a:r>
          </a:p>
          <a:p>
            <a:pPr marL="228600" indent="-228600">
              <a:buAutoNum type="arabicPeriod"/>
            </a:pPr>
            <a:r>
              <a:rPr lang="zh-TW" altLang="en-US" dirty="0" smtClean="0"/>
              <a:t>高度複雜的架構問題，由 </a:t>
            </a:r>
            <a:r>
              <a:rPr lang="en-US" altLang="zh-TW" dirty="0" smtClean="0"/>
              <a:t>service</a:t>
            </a:r>
            <a:r>
              <a:rPr lang="en-US" altLang="zh-TW" baseline="0" dirty="0" smtClean="0"/>
              <a:t> </a:t>
            </a:r>
            <a:r>
              <a:rPr lang="zh-TW" altLang="en-US" baseline="0" dirty="0" smtClean="0"/>
              <a:t>內搬到 </a:t>
            </a:r>
            <a:r>
              <a:rPr lang="en-US" altLang="zh-TW" baseline="0" dirty="0" smtClean="0"/>
              <a:t>service</a:t>
            </a:r>
            <a:r>
              <a:rPr lang="zh-TW" altLang="en-US" baseline="0" dirty="0" smtClean="0"/>
              <a:t> 之間，由 </a:t>
            </a:r>
            <a:r>
              <a:rPr lang="en-US" altLang="zh-TW" baseline="0" dirty="0" smtClean="0"/>
              <a:t>architect</a:t>
            </a:r>
            <a:r>
              <a:rPr lang="zh-TW" altLang="en-US" baseline="0" dirty="0" smtClean="0"/>
              <a:t> 規劃控制</a:t>
            </a:r>
            <a:endParaRPr lang="en-US" altLang="zh-TW" baseline="0" dirty="0" smtClean="0"/>
          </a:p>
          <a:p>
            <a:pPr marL="228600" indent="-228600">
              <a:buAutoNum type="arabicPeriod"/>
            </a:pPr>
            <a:r>
              <a:rPr lang="zh-TW" altLang="en-US" baseline="0" dirty="0" smtClean="0"/>
              <a:t>高度擴張的維運問題，由 </a:t>
            </a:r>
            <a:r>
              <a:rPr lang="en-US" altLang="zh-TW" baseline="0" dirty="0" smtClean="0"/>
              <a:t>service </a:t>
            </a:r>
            <a:r>
              <a:rPr lang="zh-TW" altLang="en-US" baseline="0" dirty="0" smtClean="0"/>
              <a:t>內轉移到支援 </a:t>
            </a:r>
            <a:r>
              <a:rPr lang="en-US" altLang="zh-TW" baseline="0" dirty="0" err="1" smtClean="0"/>
              <a:t>microservice</a:t>
            </a:r>
            <a:r>
              <a:rPr lang="en-US" altLang="zh-TW" baseline="0" dirty="0" smtClean="0"/>
              <a:t> </a:t>
            </a:r>
            <a:r>
              <a:rPr lang="zh-TW" altLang="en-US" baseline="0" dirty="0" smtClean="0"/>
              <a:t>的基礎建設，如 </a:t>
            </a:r>
            <a:r>
              <a:rPr lang="en-US" altLang="zh-TW" baseline="0" dirty="0" smtClean="0"/>
              <a:t>service</a:t>
            </a:r>
            <a:r>
              <a:rPr lang="zh-TW" altLang="en-US" baseline="0" dirty="0" smtClean="0"/>
              <a:t> </a:t>
            </a:r>
            <a:r>
              <a:rPr lang="en-US" altLang="zh-TW" baseline="0" dirty="0" smtClean="0"/>
              <a:t>fabric,</a:t>
            </a:r>
            <a:r>
              <a:rPr lang="zh-TW" altLang="en-US" baseline="0" dirty="0" smtClean="0"/>
              <a:t> </a:t>
            </a:r>
            <a:r>
              <a:rPr lang="en-US" altLang="zh-TW" baseline="0" dirty="0" err="1" smtClean="0"/>
              <a:t>docker</a:t>
            </a:r>
            <a:r>
              <a:rPr lang="zh-TW" altLang="en-US" baseline="0" dirty="0" smtClean="0"/>
              <a:t> </a:t>
            </a:r>
            <a:r>
              <a:rPr lang="en-US" altLang="zh-TW" baseline="0" dirty="0" smtClean="0"/>
              <a:t>orchestration </a:t>
            </a:r>
            <a:r>
              <a:rPr lang="zh-TW" altLang="en-US" baseline="0" dirty="0" smtClean="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45</a:t>
            </a:fld>
            <a:endParaRPr lang="zh-TW" altLang="en-US"/>
          </a:p>
        </p:txBody>
      </p:sp>
    </p:spTree>
    <p:extLst>
      <p:ext uri="{BB962C8B-B14F-4D97-AF65-F5344CB8AC3E}">
        <p14:creationId xmlns:p14="http://schemas.microsoft.com/office/powerpoint/2010/main" val="25923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8608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46</a:t>
            </a:fld>
            <a:endParaRPr lang="zh-TW" altLang="en-US"/>
          </a:p>
        </p:txBody>
      </p:sp>
    </p:spTree>
    <p:extLst>
      <p:ext uri="{BB962C8B-B14F-4D97-AF65-F5344CB8AC3E}">
        <p14:creationId xmlns:p14="http://schemas.microsoft.com/office/powerpoint/2010/main" val="2075882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47</a:t>
            </a:fld>
            <a:endParaRPr lang="zh-TW" altLang="en-US"/>
          </a:p>
        </p:txBody>
      </p:sp>
    </p:spTree>
    <p:extLst>
      <p:ext uri="{BB962C8B-B14F-4D97-AF65-F5344CB8AC3E}">
        <p14:creationId xmlns:p14="http://schemas.microsoft.com/office/powerpoint/2010/main" val="398780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48</a:t>
            </a:fld>
            <a:endParaRPr lang="zh-TW" altLang="en-US"/>
          </a:p>
        </p:txBody>
      </p:sp>
    </p:spTree>
    <p:extLst>
      <p:ext uri="{BB962C8B-B14F-4D97-AF65-F5344CB8AC3E}">
        <p14:creationId xmlns:p14="http://schemas.microsoft.com/office/powerpoint/2010/main" val="2707143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49</a:t>
            </a:fld>
            <a:endParaRPr lang="zh-TW" altLang="en-US"/>
          </a:p>
        </p:txBody>
      </p:sp>
    </p:spTree>
    <p:extLst>
      <p:ext uri="{BB962C8B-B14F-4D97-AF65-F5344CB8AC3E}">
        <p14:creationId xmlns:p14="http://schemas.microsoft.com/office/powerpoint/2010/main" val="1484564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a:t>
            </a:r>
            <a:r>
              <a:rPr lang="en-US" altLang="zh-TW" baseline="0" dirty="0" smtClean="0"/>
              <a:t> pure </a:t>
            </a:r>
            <a:r>
              <a:rPr lang="en-US" altLang="zh-TW" baseline="0" dirty="0" err="1" smtClean="0"/>
              <a:t>mciroservices</a:t>
            </a:r>
            <a:endParaRPr lang="en-US" altLang="zh-TW" baseline="0" dirty="0" smtClean="0"/>
          </a:p>
          <a:p>
            <a:endParaRPr lang="en-US" altLang="zh-TW" baseline="0" dirty="0" smtClean="0"/>
          </a:p>
          <a:p>
            <a:r>
              <a:rPr lang="en-US" altLang="zh-TW" baseline="0" dirty="0" smtClean="0"/>
              <a:t>-&gt; “</a:t>
            </a:r>
            <a:r>
              <a:rPr lang="en-US" altLang="zh-TW" baseline="0" dirty="0" err="1" smtClean="0"/>
              <a:t>Microservices</a:t>
            </a:r>
            <a:r>
              <a:rPr lang="en-US" altLang="zh-TW" baseline="0" dirty="0" smtClean="0"/>
              <a:t> Ready” architecture</a:t>
            </a:r>
          </a:p>
          <a:p>
            <a:endParaRPr lang="en-US" altLang="zh-TW" baseline="0" dirty="0" smtClean="0"/>
          </a:p>
          <a:p>
            <a:r>
              <a:rPr lang="zh-TW" altLang="en-US" dirty="0" smtClean="0"/>
              <a:t>硬體資源使用率還可以加強</a:t>
            </a:r>
            <a:endParaRPr lang="en-US" altLang="zh-TW" dirty="0" smtClean="0"/>
          </a:p>
          <a:p>
            <a:r>
              <a:rPr lang="zh-TW" altLang="en-US" dirty="0" smtClean="0"/>
              <a:t>看不出來部屬是否夠容易 </a:t>
            </a:r>
            <a:r>
              <a:rPr lang="en-US" altLang="zh-TW" dirty="0" smtClean="0"/>
              <a:t>(</a:t>
            </a:r>
            <a:r>
              <a:rPr lang="zh-TW" altLang="en-US" dirty="0" smtClean="0"/>
              <a:t>沒有看到佈署管理</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50</a:t>
            </a:fld>
            <a:endParaRPr lang="zh-TW" altLang="en-US"/>
          </a:p>
        </p:txBody>
      </p:sp>
    </p:spTree>
    <p:extLst>
      <p:ext uri="{BB962C8B-B14F-4D97-AF65-F5344CB8AC3E}">
        <p14:creationId xmlns:p14="http://schemas.microsoft.com/office/powerpoint/2010/main" val="196794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2/18/2017 1:32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5803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Autonomous Service</a:t>
            </a:r>
            <a:r>
              <a:rPr lang="zh-TW" altLang="en-US" dirty="0" smtClean="0"/>
              <a:t> </a:t>
            </a:r>
            <a:r>
              <a:rPr lang="en-US" altLang="zh-TW" dirty="0" smtClean="0"/>
              <a:t>/</a:t>
            </a:r>
            <a:r>
              <a:rPr lang="zh-TW" altLang="en-US" dirty="0" smtClean="0"/>
              <a:t> 符合單一責任原則 </a:t>
            </a:r>
            <a:r>
              <a:rPr lang="en-US" altLang="zh-TW" dirty="0" smtClean="0"/>
              <a:t>(single</a:t>
            </a:r>
            <a:r>
              <a:rPr lang="zh-TW" altLang="en-US" dirty="0" smtClean="0"/>
              <a:t> </a:t>
            </a:r>
            <a:r>
              <a:rPr lang="en-US" altLang="zh-TW" dirty="0" smtClean="0"/>
              <a:t>responsibility</a:t>
            </a:r>
            <a:r>
              <a:rPr lang="zh-TW" altLang="en-US" dirty="0" smtClean="0"/>
              <a:t> </a:t>
            </a:r>
            <a:r>
              <a:rPr lang="en-US" altLang="zh-TW" dirty="0" smtClean="0"/>
              <a:t>principal)</a:t>
            </a:r>
          </a:p>
          <a:p>
            <a:r>
              <a:rPr lang="zh-TW" altLang="en-US" dirty="0" smtClean="0"/>
              <a:t>微服務要多 </a:t>
            </a:r>
            <a:r>
              <a:rPr lang="en-US" altLang="zh-TW" dirty="0" smtClean="0"/>
              <a:t>“</a:t>
            </a:r>
            <a:r>
              <a:rPr lang="zh-TW" altLang="en-US" dirty="0" smtClean="0"/>
              <a:t>小</a:t>
            </a:r>
            <a:r>
              <a:rPr lang="en-US" altLang="zh-TW" dirty="0" smtClean="0"/>
              <a:t>”</a:t>
            </a:r>
            <a:r>
              <a:rPr lang="zh-TW" altLang="en-US" dirty="0" smtClean="0"/>
              <a:t> 才夠小</a:t>
            </a:r>
            <a:r>
              <a:rPr lang="en-US" altLang="zh-TW" dirty="0" smtClean="0"/>
              <a:t>?</a:t>
            </a:r>
          </a:p>
          <a:p>
            <a:pPr marL="171450" indent="-171450">
              <a:buFont typeface="Wingdings" panose="05000000000000000000" pitchFamily="2" charset="2"/>
              <a:buChar char="Ø"/>
            </a:pPr>
            <a:r>
              <a:rPr lang="zh-TW" altLang="en-US" dirty="0" smtClean="0"/>
              <a:t>夠小，而無法再小</a:t>
            </a:r>
            <a:endParaRPr lang="en-US" altLang="zh-TW" dirty="0" smtClean="0"/>
          </a:p>
          <a:p>
            <a:pPr marL="171450" indent="-171450">
              <a:buFont typeface="Wingdings" panose="05000000000000000000" pitchFamily="2" charset="2"/>
              <a:buChar char="Ø"/>
            </a:pPr>
            <a:r>
              <a:rPr lang="zh-TW" altLang="en-US" dirty="0" smtClean="0"/>
              <a:t>服務與團隊是否能夠搭配</a:t>
            </a:r>
            <a:r>
              <a:rPr lang="en-US" altLang="zh-TW" dirty="0" smtClean="0"/>
              <a:t>?</a:t>
            </a:r>
            <a:r>
              <a:rPr lang="zh-TW" altLang="en-US" dirty="0" smtClean="0"/>
              <a:t> </a:t>
            </a:r>
            <a:r>
              <a:rPr lang="en-US" altLang="zh-TW" dirty="0" smtClean="0"/>
              <a:t>EX:</a:t>
            </a:r>
            <a:r>
              <a:rPr lang="zh-TW" altLang="en-US" dirty="0" smtClean="0"/>
              <a:t> </a:t>
            </a:r>
            <a:r>
              <a:rPr lang="en-US" altLang="zh-TW" dirty="0" smtClean="0"/>
              <a:t>codebase</a:t>
            </a:r>
            <a:r>
              <a:rPr lang="zh-TW" altLang="en-US" dirty="0" smtClean="0"/>
              <a:t> 過大，無法由多數個小團隊管理，就需要分解他</a:t>
            </a:r>
            <a:endParaRPr lang="en-US" altLang="zh-TW" dirty="0" smtClean="0"/>
          </a:p>
          <a:p>
            <a:pPr marL="171450" indent="-171450">
              <a:buFont typeface="Wingdings" panose="05000000000000000000" pitchFamily="2" charset="2"/>
              <a:buChar char="Ø"/>
            </a:pPr>
            <a:r>
              <a:rPr lang="zh-TW" altLang="en-US" dirty="0" smtClean="0"/>
              <a:t>服務越小，微服務的優點與缺點都會被放大</a:t>
            </a:r>
            <a:endParaRPr lang="en-US" altLang="zh-TW" dirty="0" smtClean="0"/>
          </a:p>
          <a:p>
            <a:pPr marL="628650" lvl="1" indent="-171450">
              <a:buFont typeface="Wingdings" panose="05000000000000000000" pitchFamily="2" charset="2"/>
              <a:buChar char="Ø"/>
            </a:pPr>
            <a:r>
              <a:rPr lang="zh-TW" altLang="en-US" dirty="0" smtClean="0"/>
              <a:t>優點</a:t>
            </a:r>
            <a:r>
              <a:rPr lang="en-US" altLang="zh-TW" dirty="0" smtClean="0"/>
              <a:t>:</a:t>
            </a:r>
            <a:r>
              <a:rPr lang="zh-TW" altLang="en-US" dirty="0" smtClean="0"/>
              <a:t> </a:t>
            </a:r>
            <a:r>
              <a:rPr lang="en-US" altLang="zh-TW" dirty="0" smtClean="0"/>
              <a:t>(</a:t>
            </a:r>
            <a:r>
              <a:rPr lang="zh-TW" altLang="en-US" dirty="0" smtClean="0"/>
              <a:t>同上</a:t>
            </a:r>
            <a:r>
              <a:rPr lang="en-US" altLang="zh-TW" dirty="0" smtClean="0"/>
              <a:t>)</a:t>
            </a:r>
          </a:p>
          <a:p>
            <a:pPr marL="628650" lvl="1" indent="-171450">
              <a:buFont typeface="Wingdings" panose="05000000000000000000" pitchFamily="2" charset="2"/>
              <a:buChar char="Ø"/>
            </a:pPr>
            <a:r>
              <a:rPr lang="zh-TW" altLang="en-US" dirty="0" smtClean="0"/>
              <a:t>缺點</a:t>
            </a:r>
            <a:r>
              <a:rPr lang="en-US" altLang="zh-TW" dirty="0" smtClean="0"/>
              <a:t>:</a:t>
            </a:r>
            <a:r>
              <a:rPr lang="zh-TW" altLang="en-US" dirty="0" smtClean="0"/>
              <a:t> 部屬上的困難，追蹤除厝的困難 </a:t>
            </a:r>
            <a:r>
              <a:rPr lang="en-US" altLang="zh-TW" dirty="0" smtClean="0"/>
              <a:t>&gt;</a:t>
            </a:r>
            <a:r>
              <a:rPr lang="zh-TW" altLang="en-US" dirty="0" smtClean="0"/>
              <a:t> 要借重基礎建設自動化，來簡化管理任務 </a:t>
            </a:r>
            <a:r>
              <a:rPr lang="en-US" altLang="zh-TW" dirty="0" smtClean="0"/>
              <a:t>(container)</a:t>
            </a:r>
          </a:p>
          <a:p>
            <a:endParaRPr lang="en-US" altLang="zh-TW" dirty="0" smtClean="0"/>
          </a:p>
          <a:p>
            <a:r>
              <a:rPr lang="en-US" altLang="zh-TW" dirty="0" smtClean="0"/>
              <a:t>Contain code plus “state”</a:t>
            </a:r>
          </a:p>
          <a:p>
            <a:endParaRPr lang="en-US" altLang="zh-TW" dirty="0" smtClean="0"/>
          </a:p>
          <a:p>
            <a:r>
              <a:rPr lang="en-US" altLang="zh-TW" dirty="0" smtClean="0"/>
              <a:t>Interact with other </a:t>
            </a:r>
            <a:r>
              <a:rPr lang="en-US" altLang="zh-TW" dirty="0" err="1" smtClean="0"/>
              <a:t>microservices</a:t>
            </a:r>
            <a:r>
              <a:rPr lang="en-US" altLang="zh-TW" dirty="0" smtClean="0"/>
              <a:t> over well defined interfaces</a:t>
            </a:r>
          </a:p>
          <a:p>
            <a:endParaRPr lang="en-US" altLang="zh-TW" dirty="0" smtClean="0"/>
          </a:p>
          <a:p>
            <a:r>
              <a:rPr lang="en-US" altLang="zh-TW" dirty="0" smtClean="0"/>
              <a:t>Remains consistent and available in the presence of failures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2060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and operate a service at scale</a:t>
            </a:r>
          </a:p>
          <a:p>
            <a:r>
              <a:rPr lang="en-US" altLang="zh-TW" dirty="0" smtClean="0"/>
              <a:t>Improved resource utilization to reduce cost</a:t>
            </a:r>
          </a:p>
          <a:p>
            <a:r>
              <a:rPr lang="en-US" altLang="zh-TW" dirty="0" smtClean="0"/>
              <a:t>Fault Isolation</a:t>
            </a:r>
          </a:p>
          <a:p>
            <a:r>
              <a:rPr lang="en-US" altLang="zh-TW" dirty="0" smtClean="0"/>
              <a:t>Small Focused Teams</a:t>
            </a:r>
          </a:p>
          <a:p>
            <a:r>
              <a:rPr lang="en-US" altLang="zh-TW" dirty="0" smtClean="0"/>
              <a:t>Continuous Innovation</a:t>
            </a:r>
          </a:p>
          <a:p>
            <a:r>
              <a:rPr lang="en-US" altLang="zh-TW" dirty="0" smtClean="0"/>
              <a:t>Can be written in any language and framework (and platform / OS)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80159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Split to several independent services</a:t>
            </a:r>
          </a:p>
          <a:p>
            <a:pPr lvl="1"/>
            <a:r>
              <a:rPr lang="en-US" altLang="zh-TW" dirty="0" smtClean="0"/>
              <a:t>Define interfaces (API) and libraries (SDK) with backward compatibility</a:t>
            </a:r>
          </a:p>
          <a:p>
            <a:r>
              <a:rPr lang="en-US" altLang="zh-TW" dirty="0" smtClean="0"/>
              <a:t>Scale application in 3-dimations:</a:t>
            </a:r>
          </a:p>
          <a:p>
            <a:pPr lvl="1"/>
            <a:r>
              <a:rPr lang="en-US" altLang="zh-TW" dirty="0" smtClean="0"/>
              <a:t>Functional decomposition</a:t>
            </a:r>
          </a:p>
          <a:p>
            <a:pPr lvl="1"/>
            <a:r>
              <a:rPr lang="en-US" altLang="zh-TW" dirty="0" smtClean="0"/>
              <a:t>Scale by cloning</a:t>
            </a:r>
          </a:p>
          <a:p>
            <a:pPr lvl="1"/>
            <a:r>
              <a:rPr lang="en-US" altLang="zh-TW" dirty="0" smtClean="0"/>
              <a:t>Scale by splitting similar things</a:t>
            </a:r>
          </a:p>
          <a:p>
            <a:r>
              <a:rPr lang="en-US" altLang="zh-TW" dirty="0" smtClean="0"/>
              <a:t>Deploy service(s) in Containers</a:t>
            </a:r>
          </a:p>
          <a:p>
            <a:pPr lvl="1"/>
            <a:r>
              <a:rPr lang="en-US" altLang="zh-TW" dirty="0" smtClean="0"/>
              <a:t>Using Immutable Servers (No OS configuration, updating, remote administration was needed)</a:t>
            </a:r>
          </a:p>
          <a:p>
            <a:pPr lvl="1"/>
            <a:r>
              <a:rPr lang="en-US" altLang="zh-TW" dirty="0" smtClean="0"/>
              <a:t>Using Orchestration to management containers (networking, load balance and upgrade for each micro-services)</a:t>
            </a:r>
          </a:p>
          <a:p>
            <a:pPr lvl="1"/>
            <a:r>
              <a:rPr lang="en-US" altLang="zh-TW" dirty="0" smtClean="0"/>
              <a:t>Like “</a:t>
            </a:r>
            <a:r>
              <a:rPr lang="zh-TW" altLang="en-US" dirty="0" smtClean="0"/>
              <a:t>貨櫃</a:t>
            </a:r>
            <a:r>
              <a:rPr lang="en-US" altLang="zh-TW" dirty="0" smtClean="0"/>
              <a:t>“, </a:t>
            </a:r>
            <a:r>
              <a:rPr lang="zh-TW" altLang="en-US" dirty="0" smtClean="0"/>
              <a:t>所有貨物出廠就早就裝好，貨運公司只負責貨櫃的搬運，追蹤，管理。運送過程完全不會更動任何貨櫃內的東西。開發者 </a:t>
            </a:r>
            <a:r>
              <a:rPr lang="en-US" altLang="zh-TW" dirty="0" smtClean="0"/>
              <a:t>=</a:t>
            </a:r>
            <a:r>
              <a:rPr lang="zh-TW" altLang="en-US" dirty="0" smtClean="0"/>
              <a:t> 工廠，</a:t>
            </a:r>
            <a:r>
              <a:rPr lang="en-US" altLang="zh-TW" dirty="0" smtClean="0"/>
              <a:t>IT</a:t>
            </a:r>
            <a:r>
              <a:rPr lang="zh-TW" altLang="en-US" dirty="0" smtClean="0"/>
              <a:t>就像貨運公司，把服務送達 </a:t>
            </a:r>
            <a:r>
              <a:rPr lang="en-US" altLang="zh-TW" dirty="0" smtClean="0"/>
              <a:t>User</a:t>
            </a:r>
            <a:r>
              <a:rPr lang="zh-TW" altLang="en-US" dirty="0" smtClean="0"/>
              <a:t> 身上。</a:t>
            </a:r>
            <a:endParaRPr lang="en-US" altLang="zh-TW" dirty="0" smtClean="0"/>
          </a:p>
          <a:p>
            <a:endParaRPr lang="en-US" altLang="zh-TW" dirty="0" smtClean="0"/>
          </a:p>
          <a:p>
            <a:r>
              <a:rPr lang="en-US" altLang="zh-TW" dirty="0" smtClean="0"/>
              <a:t>Ex: </a:t>
            </a:r>
            <a:r>
              <a:rPr lang="zh-TW" altLang="en-US" dirty="0" smtClean="0"/>
              <a:t>手機的 </a:t>
            </a:r>
            <a:r>
              <a:rPr lang="en-US" altLang="zh-TW" dirty="0" smtClean="0"/>
              <a:t>OS / APP </a:t>
            </a:r>
            <a:r>
              <a:rPr lang="zh-TW" altLang="en-US" dirty="0" smtClean="0"/>
              <a:t>有升級，不需要更新軟體，只要丟掉舊手機，換台新的</a:t>
            </a:r>
            <a:r>
              <a:rPr lang="en-US" altLang="zh-TW" dirty="0" smtClean="0"/>
              <a:t>(</a:t>
            </a:r>
            <a:r>
              <a:rPr lang="zh-TW" altLang="en-US" dirty="0" smtClean="0"/>
              <a:t>已安裝新軟體</a:t>
            </a:r>
            <a:r>
              <a:rPr lang="en-US" altLang="zh-TW" dirty="0" smtClean="0"/>
              <a:t>)</a:t>
            </a:r>
            <a:r>
              <a:rPr lang="zh-TW" altLang="en-US" dirty="0" smtClean="0"/>
              <a:t>打開就可以用了。</a:t>
            </a:r>
            <a:r>
              <a:rPr lang="en-US" altLang="zh-TW" dirty="0" smtClean="0"/>
              <a:t/>
            </a:r>
            <a:br>
              <a:rPr lang="en-US" altLang="zh-TW" dirty="0" smtClean="0"/>
            </a:br>
            <a:r>
              <a:rPr lang="en-US" altLang="zh-TW" dirty="0" smtClean="0"/>
              <a:t>&gt;</a:t>
            </a:r>
            <a:r>
              <a:rPr lang="zh-TW" altLang="en-US" dirty="0" smtClean="0"/>
              <a:t> 當然沒人這麼笨，因為更新 </a:t>
            </a:r>
            <a:r>
              <a:rPr lang="en-US" altLang="zh-TW" dirty="0" smtClean="0"/>
              <a:t>APP</a:t>
            </a:r>
            <a:r>
              <a:rPr lang="zh-TW" altLang="en-US" dirty="0" smtClean="0"/>
              <a:t> </a:t>
            </a:r>
            <a:r>
              <a:rPr lang="en-US" altLang="zh-TW" dirty="0" smtClean="0"/>
              <a:t>/</a:t>
            </a:r>
            <a:r>
              <a:rPr lang="zh-TW" altLang="en-US" dirty="0" smtClean="0"/>
              <a:t> </a:t>
            </a:r>
            <a:r>
              <a:rPr lang="en-US" altLang="zh-TW" dirty="0" smtClean="0"/>
              <a:t>OS</a:t>
            </a:r>
            <a:r>
              <a:rPr lang="zh-TW" altLang="en-US" dirty="0" smtClean="0"/>
              <a:t> 比較便宜。</a:t>
            </a:r>
            <a:endParaRPr lang="en-US" altLang="zh-TW" dirty="0" smtClean="0"/>
          </a:p>
          <a:p>
            <a:r>
              <a:rPr lang="en-US" altLang="zh-TW" dirty="0" smtClean="0"/>
              <a:t>&gt;</a:t>
            </a:r>
            <a:r>
              <a:rPr lang="zh-TW" altLang="en-US" dirty="0" smtClean="0"/>
              <a:t> 但是，如果你一次有上百台 </a:t>
            </a:r>
            <a:r>
              <a:rPr lang="en-US" altLang="zh-TW" dirty="0" smtClean="0"/>
              <a:t>SERVER</a:t>
            </a:r>
            <a:r>
              <a:rPr lang="zh-TW" altLang="en-US" dirty="0" smtClean="0"/>
              <a:t> 要更新 </a:t>
            </a:r>
            <a:r>
              <a:rPr lang="en-US" altLang="zh-TW" dirty="0" smtClean="0"/>
              <a:t>(</a:t>
            </a:r>
            <a:r>
              <a:rPr lang="zh-TW" altLang="en-US" dirty="0" smtClean="0"/>
              <a:t>更新很麻煩，又很慢</a:t>
            </a:r>
            <a:r>
              <a:rPr lang="en-US" altLang="zh-TW" dirty="0" smtClean="0"/>
              <a:t>)</a:t>
            </a:r>
            <a:r>
              <a:rPr lang="zh-TW" altLang="en-US" dirty="0" smtClean="0"/>
              <a:t>，同時替換機器又很便宜 </a:t>
            </a:r>
            <a:r>
              <a:rPr lang="en-US" altLang="zh-TW" dirty="0" smtClean="0"/>
              <a:t>(</a:t>
            </a:r>
            <a:r>
              <a:rPr lang="zh-TW" altLang="en-US" dirty="0" smtClean="0"/>
              <a:t>虛擬的嘛</a:t>
            </a:r>
            <a:r>
              <a:rPr lang="en-US" altLang="zh-TW" dirty="0" smtClean="0"/>
              <a:t>!</a:t>
            </a:r>
            <a:r>
              <a:rPr lang="zh-TW" altLang="en-US" dirty="0" smtClean="0"/>
              <a:t> 下幾行指令就好</a:t>
            </a:r>
            <a:r>
              <a:rPr lang="en-US" altLang="zh-TW" dirty="0" smtClean="0"/>
              <a:t>)</a:t>
            </a:r>
            <a:r>
              <a:rPr lang="zh-TW" altLang="en-US" dirty="0" smtClean="0"/>
              <a:t>，更換速度又快又簡單</a:t>
            </a:r>
            <a:r>
              <a:rPr lang="en-US" altLang="zh-TW" dirty="0" smtClean="0"/>
              <a:t>(</a:t>
            </a:r>
            <a:r>
              <a:rPr lang="zh-TW" altLang="en-US" dirty="0" smtClean="0"/>
              <a:t>如果只要幾秒鐘</a:t>
            </a:r>
            <a:r>
              <a:rPr lang="en-US" altLang="zh-TW" dirty="0" smtClean="0"/>
              <a:t>)</a:t>
            </a:r>
            <a:r>
              <a:rPr lang="zh-TW" altLang="en-US" dirty="0" smtClean="0"/>
              <a:t> 的話</a:t>
            </a:r>
            <a:r>
              <a:rPr lang="en-US" altLang="zh-TW" dirty="0" smtClean="0"/>
              <a:t/>
            </a:r>
            <a:br>
              <a:rPr lang="en-US" altLang="zh-TW" dirty="0" smtClean="0"/>
            </a:br>
            <a:r>
              <a:rPr lang="en-US" altLang="zh-TW" dirty="0" smtClean="0"/>
              <a:t>&gt;</a:t>
            </a:r>
            <a:r>
              <a:rPr lang="zh-TW" altLang="en-US" dirty="0" smtClean="0"/>
              <a:t> 而且所有 </a:t>
            </a:r>
            <a:r>
              <a:rPr lang="en-US" altLang="zh-TW" dirty="0" smtClean="0"/>
              <a:t>OS</a:t>
            </a:r>
            <a:r>
              <a:rPr lang="zh-TW" altLang="en-US" dirty="0" smtClean="0"/>
              <a:t> </a:t>
            </a:r>
            <a:r>
              <a:rPr lang="en-US" altLang="zh-TW" dirty="0" smtClean="0"/>
              <a:t>/</a:t>
            </a:r>
            <a:r>
              <a:rPr lang="zh-TW" altLang="en-US" dirty="0" smtClean="0"/>
              <a:t> </a:t>
            </a:r>
            <a:r>
              <a:rPr lang="en-US" altLang="zh-TW" dirty="0" smtClean="0"/>
              <a:t>APP</a:t>
            </a:r>
            <a:r>
              <a:rPr lang="zh-TW" altLang="en-US" dirty="0" smtClean="0"/>
              <a:t> 的替換程序通通一樣，則丟掉換新的會是更好的做法</a:t>
            </a:r>
            <a:endParaRPr lang="en-US" altLang="zh-TW" dirty="0" smtClean="0"/>
          </a:p>
          <a:p>
            <a:r>
              <a:rPr lang="en-US" altLang="zh-TW" dirty="0" smtClean="0"/>
              <a:t>&gt;</a:t>
            </a:r>
            <a:r>
              <a:rPr lang="zh-TW" altLang="en-US" dirty="0" smtClean="0"/>
              <a:t> 因此，找一套合適的管理工具，來管理這樣的 </a:t>
            </a:r>
            <a:r>
              <a:rPr lang="en-US" altLang="zh-TW" dirty="0" smtClean="0"/>
              <a:t>VM</a:t>
            </a:r>
            <a:r>
              <a:rPr lang="zh-TW" altLang="en-US" dirty="0" smtClean="0"/>
              <a:t> </a:t>
            </a:r>
            <a:r>
              <a:rPr lang="en-US" altLang="zh-TW" dirty="0" smtClean="0"/>
              <a:t>/</a:t>
            </a:r>
            <a:r>
              <a:rPr lang="zh-TW" altLang="en-US" dirty="0" smtClean="0"/>
              <a:t> </a:t>
            </a:r>
            <a:r>
              <a:rPr lang="en-US" altLang="zh-TW" dirty="0" smtClean="0"/>
              <a:t>CONTAINER</a:t>
            </a:r>
            <a:r>
              <a:rPr lang="zh-TW" altLang="en-US" dirty="0" smtClean="0"/>
              <a:t> 是理想的做法</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28337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55</a:t>
            </a:fld>
            <a:endParaRPr lang="zh-TW" altLang="en-US"/>
          </a:p>
        </p:txBody>
      </p:sp>
    </p:spTree>
    <p:extLst>
      <p:ext uri="{BB962C8B-B14F-4D97-AF65-F5344CB8AC3E}">
        <p14:creationId xmlns:p14="http://schemas.microsoft.com/office/powerpoint/2010/main" val="19292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4158687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56</a:t>
            </a:fld>
            <a:endParaRPr lang="zh-TW" altLang="en-US"/>
          </a:p>
        </p:txBody>
      </p:sp>
    </p:spTree>
    <p:extLst>
      <p:ext uri="{BB962C8B-B14F-4D97-AF65-F5344CB8AC3E}">
        <p14:creationId xmlns:p14="http://schemas.microsoft.com/office/powerpoint/2010/main" val="1823984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57</a:t>
            </a:fld>
            <a:endParaRPr lang="zh-TW" altLang="en-US"/>
          </a:p>
        </p:txBody>
      </p:sp>
    </p:spTree>
    <p:extLst>
      <p:ext uri="{BB962C8B-B14F-4D97-AF65-F5344CB8AC3E}">
        <p14:creationId xmlns:p14="http://schemas.microsoft.com/office/powerpoint/2010/main" val="454510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smtClean="0"/>
              <a:t>趨勢</a:t>
            </a:r>
            <a:r>
              <a:rPr lang="en-US" altLang="zh-TW" dirty="0" smtClean="0"/>
              <a:t>:</a:t>
            </a:r>
          </a:p>
          <a:p>
            <a:r>
              <a:rPr lang="zh-TW" altLang="en-US" dirty="0" smtClean="0"/>
              <a:t>不可更改的 </a:t>
            </a:r>
            <a:r>
              <a:rPr lang="en-US" altLang="zh-TW" dirty="0" smtClean="0"/>
              <a:t>OS</a:t>
            </a:r>
          </a:p>
          <a:p>
            <a:r>
              <a:rPr lang="zh-TW" altLang="en-US" dirty="0" smtClean="0"/>
              <a:t>單一功能的 </a:t>
            </a:r>
            <a:r>
              <a:rPr lang="en-US" altLang="zh-TW" dirty="0" smtClean="0"/>
              <a:t>OS</a:t>
            </a:r>
          </a:p>
          <a:p>
            <a:r>
              <a:rPr lang="en-US" altLang="zh-TW" dirty="0" err="1" smtClean="0"/>
              <a:t>UniKernel</a:t>
            </a:r>
            <a:endParaRPr lang="en-US" altLang="zh-TW" dirty="0" smtClean="0"/>
          </a:p>
          <a:p>
            <a:r>
              <a:rPr lang="en-US" altLang="zh-TW" dirty="0" smtClean="0"/>
              <a:t>OS</a:t>
            </a:r>
            <a:r>
              <a:rPr lang="zh-TW" altLang="en-US" dirty="0" smtClean="0"/>
              <a:t> 只是為了執行 </a:t>
            </a:r>
            <a:r>
              <a:rPr lang="en-US" altLang="zh-TW" dirty="0" smtClean="0"/>
              <a:t>Container Engine</a:t>
            </a:r>
          </a:p>
          <a:p>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5755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容器被視為黑盒子，內部不需要也不允許變動 </a:t>
            </a:r>
            <a:r>
              <a:rPr lang="en-US" altLang="zh-TW" sz="1200" dirty="0" smtClean="0"/>
              <a:t>(immutable</a:t>
            </a:r>
            <a:r>
              <a:rPr lang="zh-TW" altLang="en-US" sz="1200" dirty="0" smtClean="0"/>
              <a:t> </a:t>
            </a:r>
            <a:r>
              <a:rPr lang="en-US" altLang="zh-TW" sz="1200" dirty="0" smtClean="0"/>
              <a:t>server), </a:t>
            </a:r>
            <a:r>
              <a:rPr lang="zh-TW" altLang="en-US" sz="1200" dirty="0" smtClean="0"/>
              <a:t>有任何異動應該重新 </a:t>
            </a:r>
            <a:r>
              <a:rPr lang="en-US" altLang="zh-TW" sz="1200" dirty="0" smtClean="0"/>
              <a:t>BUILD</a:t>
            </a:r>
            <a:r>
              <a:rPr lang="zh-TW" altLang="en-US" sz="1200" dirty="0" smtClean="0"/>
              <a:t> </a:t>
            </a:r>
            <a:r>
              <a:rPr lang="en-US" altLang="zh-TW" sz="1200" dirty="0" smtClean="0"/>
              <a:t>&gt;</a:t>
            </a:r>
            <a:r>
              <a:rPr lang="zh-TW" altLang="en-US" sz="1200" dirty="0" smtClean="0"/>
              <a:t> </a:t>
            </a:r>
            <a:r>
              <a:rPr lang="en-US" altLang="zh-TW" sz="1200" dirty="0" smtClean="0"/>
              <a:t>SHIP</a:t>
            </a:r>
            <a:r>
              <a:rPr lang="zh-TW" altLang="en-US" sz="1200" dirty="0" smtClean="0"/>
              <a:t> </a:t>
            </a:r>
            <a:r>
              <a:rPr lang="en-US" altLang="zh-TW" sz="1200" dirty="0" smtClean="0"/>
              <a:t>&gt;</a:t>
            </a:r>
            <a:r>
              <a:rPr lang="zh-TW" altLang="en-US" sz="1200" dirty="0" smtClean="0"/>
              <a:t> </a:t>
            </a:r>
            <a:r>
              <a:rPr lang="en-US" altLang="zh-TW" sz="1200" dirty="0" smtClean="0"/>
              <a:t>RUN</a:t>
            </a:r>
            <a:r>
              <a:rPr lang="zh-TW" altLang="en-US" sz="1200" dirty="0" smtClean="0"/>
              <a:t>，因此可以大幅簡化管理成本。</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9512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60</a:t>
            </a:fld>
            <a:endParaRPr lang="zh-TW" altLang="en-US"/>
          </a:p>
        </p:txBody>
      </p:sp>
    </p:spTree>
    <p:extLst>
      <p:ext uri="{BB962C8B-B14F-4D97-AF65-F5344CB8AC3E}">
        <p14:creationId xmlns:p14="http://schemas.microsoft.com/office/powerpoint/2010/main" val="996234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61</a:t>
            </a:fld>
            <a:endParaRPr lang="zh-TW" altLang="en-US"/>
          </a:p>
        </p:txBody>
      </p:sp>
    </p:spTree>
    <p:extLst>
      <p:ext uri="{BB962C8B-B14F-4D97-AF65-F5344CB8AC3E}">
        <p14:creationId xmlns:p14="http://schemas.microsoft.com/office/powerpoint/2010/main" val="4214685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62</a:t>
            </a:fld>
            <a:endParaRPr lang="zh-TW" altLang="en-US"/>
          </a:p>
        </p:txBody>
      </p:sp>
    </p:spTree>
    <p:extLst>
      <p:ext uri="{BB962C8B-B14F-4D97-AF65-F5344CB8AC3E}">
        <p14:creationId xmlns:p14="http://schemas.microsoft.com/office/powerpoint/2010/main" val="3219467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Security: immutable</a:t>
            </a:r>
            <a:r>
              <a:rPr lang="en-US" altLang="zh-TW" baseline="0" dirty="0" smtClean="0"/>
              <a:t> server, just enough OS</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63</a:t>
            </a:fld>
            <a:endParaRPr lang="zh-TW" altLang="en-US"/>
          </a:p>
        </p:txBody>
      </p:sp>
    </p:spTree>
    <p:extLst>
      <p:ext uri="{BB962C8B-B14F-4D97-AF65-F5344CB8AC3E}">
        <p14:creationId xmlns:p14="http://schemas.microsoft.com/office/powerpoint/2010/main" val="3760204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87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65</a:t>
            </a:fld>
            <a:endParaRPr lang="zh-TW" altLang="en-US"/>
          </a:p>
        </p:txBody>
      </p:sp>
    </p:spTree>
    <p:extLst>
      <p:ext uri="{BB962C8B-B14F-4D97-AF65-F5344CB8AC3E}">
        <p14:creationId xmlns:p14="http://schemas.microsoft.com/office/powerpoint/2010/main" val="264272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a:t>
            </a:fld>
            <a:endParaRPr lang="zh-TW" altLang="en-US"/>
          </a:p>
        </p:txBody>
      </p:sp>
    </p:spTree>
    <p:extLst>
      <p:ext uri="{BB962C8B-B14F-4D97-AF65-F5344CB8AC3E}">
        <p14:creationId xmlns:p14="http://schemas.microsoft.com/office/powerpoint/2010/main" val="3774268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66</a:t>
            </a:fld>
            <a:endParaRPr lang="zh-TW" altLang="en-US"/>
          </a:p>
        </p:txBody>
      </p:sp>
    </p:spTree>
    <p:extLst>
      <p:ext uri="{BB962C8B-B14F-4D97-AF65-F5344CB8AC3E}">
        <p14:creationId xmlns:p14="http://schemas.microsoft.com/office/powerpoint/2010/main" val="37322302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94516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68</a:t>
            </a:fld>
            <a:endParaRPr lang="zh-TW" altLang="en-US"/>
          </a:p>
        </p:txBody>
      </p:sp>
    </p:spTree>
    <p:extLst>
      <p:ext uri="{BB962C8B-B14F-4D97-AF65-F5344CB8AC3E}">
        <p14:creationId xmlns:p14="http://schemas.microsoft.com/office/powerpoint/2010/main" val="394036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69</a:t>
            </a:fld>
            <a:endParaRPr lang="zh-TW" altLang="en-US"/>
          </a:p>
        </p:txBody>
      </p:sp>
    </p:spTree>
    <p:extLst>
      <p:ext uri="{BB962C8B-B14F-4D97-AF65-F5344CB8AC3E}">
        <p14:creationId xmlns:p14="http://schemas.microsoft.com/office/powerpoint/2010/main" val="24449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70</a:t>
            </a:fld>
            <a:endParaRPr lang="zh-TW" altLang="en-US"/>
          </a:p>
        </p:txBody>
      </p:sp>
    </p:spTree>
    <p:extLst>
      <p:ext uri="{BB962C8B-B14F-4D97-AF65-F5344CB8AC3E}">
        <p14:creationId xmlns:p14="http://schemas.microsoft.com/office/powerpoint/2010/main" val="1658809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71</a:t>
            </a:fld>
            <a:endParaRPr lang="zh-TW" altLang="en-US"/>
          </a:p>
        </p:txBody>
      </p:sp>
    </p:spTree>
    <p:extLst>
      <p:ext uri="{BB962C8B-B14F-4D97-AF65-F5344CB8AC3E}">
        <p14:creationId xmlns:p14="http://schemas.microsoft.com/office/powerpoint/2010/main" val="3951211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72</a:t>
            </a:fld>
            <a:endParaRPr lang="zh-TW" altLang="en-US"/>
          </a:p>
        </p:txBody>
      </p:sp>
    </p:spTree>
    <p:extLst>
      <p:ext uri="{BB962C8B-B14F-4D97-AF65-F5344CB8AC3E}">
        <p14:creationId xmlns:p14="http://schemas.microsoft.com/office/powerpoint/2010/main" val="30229982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73</a:t>
            </a:fld>
            <a:endParaRPr lang="zh-TW" altLang="en-US"/>
          </a:p>
        </p:txBody>
      </p:sp>
    </p:spTree>
    <p:extLst>
      <p:ext uri="{BB962C8B-B14F-4D97-AF65-F5344CB8AC3E}">
        <p14:creationId xmlns:p14="http://schemas.microsoft.com/office/powerpoint/2010/main" val="2025587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74</a:t>
            </a:fld>
            <a:endParaRPr lang="zh-TW" altLang="en-US"/>
          </a:p>
        </p:txBody>
      </p:sp>
    </p:spTree>
    <p:extLst>
      <p:ext uri="{BB962C8B-B14F-4D97-AF65-F5344CB8AC3E}">
        <p14:creationId xmlns:p14="http://schemas.microsoft.com/office/powerpoint/2010/main" val="796816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75</a:t>
            </a:fld>
            <a:endParaRPr lang="zh-TW" altLang="en-US"/>
          </a:p>
        </p:txBody>
      </p:sp>
    </p:spTree>
    <p:extLst>
      <p:ext uri="{BB962C8B-B14F-4D97-AF65-F5344CB8AC3E}">
        <p14:creationId xmlns:p14="http://schemas.microsoft.com/office/powerpoint/2010/main" val="335255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a:t>
            </a:fld>
            <a:endParaRPr lang="zh-TW" altLang="en-US"/>
          </a:p>
        </p:txBody>
      </p:sp>
    </p:spTree>
    <p:extLst>
      <p:ext uri="{BB962C8B-B14F-4D97-AF65-F5344CB8AC3E}">
        <p14:creationId xmlns:p14="http://schemas.microsoft.com/office/powerpoint/2010/main" val="14576368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76</a:t>
            </a:fld>
            <a:endParaRPr lang="zh-TW" altLang="en-US"/>
          </a:p>
        </p:txBody>
      </p:sp>
    </p:spTree>
    <p:extLst>
      <p:ext uri="{BB962C8B-B14F-4D97-AF65-F5344CB8AC3E}">
        <p14:creationId xmlns:p14="http://schemas.microsoft.com/office/powerpoint/2010/main" val="2435256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77</a:t>
            </a:fld>
            <a:endParaRPr lang="zh-TW" altLang="en-US"/>
          </a:p>
        </p:txBody>
      </p:sp>
    </p:spTree>
    <p:extLst>
      <p:ext uri="{BB962C8B-B14F-4D97-AF65-F5344CB8AC3E}">
        <p14:creationId xmlns:p14="http://schemas.microsoft.com/office/powerpoint/2010/main" val="2958424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78</a:t>
            </a:fld>
            <a:endParaRPr lang="zh-TW" altLang="en-US"/>
          </a:p>
        </p:txBody>
      </p:sp>
    </p:spTree>
    <p:extLst>
      <p:ext uri="{BB962C8B-B14F-4D97-AF65-F5344CB8AC3E}">
        <p14:creationId xmlns:p14="http://schemas.microsoft.com/office/powerpoint/2010/main" val="2991569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79</a:t>
            </a:fld>
            <a:endParaRPr lang="zh-TW" altLang="en-US"/>
          </a:p>
        </p:txBody>
      </p:sp>
    </p:spTree>
    <p:extLst>
      <p:ext uri="{BB962C8B-B14F-4D97-AF65-F5344CB8AC3E}">
        <p14:creationId xmlns:p14="http://schemas.microsoft.com/office/powerpoint/2010/main" val="19388331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80</a:t>
            </a:fld>
            <a:endParaRPr lang="zh-TW" altLang="en-US"/>
          </a:p>
        </p:txBody>
      </p:sp>
    </p:spTree>
    <p:extLst>
      <p:ext uri="{BB962C8B-B14F-4D97-AF65-F5344CB8AC3E}">
        <p14:creationId xmlns:p14="http://schemas.microsoft.com/office/powerpoint/2010/main" val="9807444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81</a:t>
            </a:fld>
            <a:endParaRPr lang="zh-TW" altLang="en-US"/>
          </a:p>
        </p:txBody>
      </p:sp>
    </p:spTree>
    <p:extLst>
      <p:ext uri="{BB962C8B-B14F-4D97-AF65-F5344CB8AC3E}">
        <p14:creationId xmlns:p14="http://schemas.microsoft.com/office/powerpoint/2010/main" val="559503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82</a:t>
            </a:fld>
            <a:endParaRPr lang="zh-TW" altLang="en-US"/>
          </a:p>
        </p:txBody>
      </p:sp>
    </p:spTree>
    <p:extLst>
      <p:ext uri="{BB962C8B-B14F-4D97-AF65-F5344CB8AC3E}">
        <p14:creationId xmlns:p14="http://schemas.microsoft.com/office/powerpoint/2010/main" val="2097926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83</a:t>
            </a:fld>
            <a:endParaRPr lang="zh-TW" altLang="en-US"/>
          </a:p>
        </p:txBody>
      </p:sp>
    </p:spTree>
    <p:extLst>
      <p:ext uri="{BB962C8B-B14F-4D97-AF65-F5344CB8AC3E}">
        <p14:creationId xmlns:p14="http://schemas.microsoft.com/office/powerpoint/2010/main" val="3473720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84</a:t>
            </a:fld>
            <a:endParaRPr lang="zh-TW" altLang="en-US"/>
          </a:p>
        </p:txBody>
      </p:sp>
    </p:spTree>
    <p:extLst>
      <p:ext uri="{BB962C8B-B14F-4D97-AF65-F5344CB8AC3E}">
        <p14:creationId xmlns:p14="http://schemas.microsoft.com/office/powerpoint/2010/main" val="34793209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85</a:t>
            </a:fld>
            <a:endParaRPr lang="zh-TW" altLang="en-US"/>
          </a:p>
        </p:txBody>
      </p:sp>
    </p:spTree>
    <p:extLst>
      <p:ext uri="{BB962C8B-B14F-4D97-AF65-F5344CB8AC3E}">
        <p14:creationId xmlns:p14="http://schemas.microsoft.com/office/powerpoint/2010/main" val="359993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15</a:t>
            </a:fld>
            <a:endParaRPr lang="zh-TW" altLang="en-US"/>
          </a:p>
        </p:txBody>
      </p:sp>
    </p:spTree>
    <p:extLst>
      <p:ext uri="{BB962C8B-B14F-4D97-AF65-F5344CB8AC3E}">
        <p14:creationId xmlns:p14="http://schemas.microsoft.com/office/powerpoint/2010/main" val="332790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86</a:t>
            </a:fld>
            <a:endParaRPr lang="zh-TW" altLang="en-US"/>
          </a:p>
        </p:txBody>
      </p:sp>
    </p:spTree>
    <p:extLst>
      <p:ext uri="{BB962C8B-B14F-4D97-AF65-F5344CB8AC3E}">
        <p14:creationId xmlns:p14="http://schemas.microsoft.com/office/powerpoint/2010/main" val="24089090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87</a:t>
            </a:fld>
            <a:endParaRPr lang="zh-TW" altLang="en-US"/>
          </a:p>
        </p:txBody>
      </p:sp>
    </p:spTree>
    <p:extLst>
      <p:ext uri="{BB962C8B-B14F-4D97-AF65-F5344CB8AC3E}">
        <p14:creationId xmlns:p14="http://schemas.microsoft.com/office/powerpoint/2010/main" val="401811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88</a:t>
            </a:fld>
            <a:endParaRPr lang="zh-TW" altLang="en-US"/>
          </a:p>
        </p:txBody>
      </p:sp>
    </p:spTree>
    <p:extLst>
      <p:ext uri="{BB962C8B-B14F-4D97-AF65-F5344CB8AC3E}">
        <p14:creationId xmlns:p14="http://schemas.microsoft.com/office/powerpoint/2010/main" val="1620048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89</a:t>
            </a:fld>
            <a:endParaRPr lang="zh-TW" altLang="en-US"/>
          </a:p>
        </p:txBody>
      </p:sp>
    </p:spTree>
    <p:extLst>
      <p:ext uri="{BB962C8B-B14F-4D97-AF65-F5344CB8AC3E}">
        <p14:creationId xmlns:p14="http://schemas.microsoft.com/office/powerpoint/2010/main" val="39379353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90</a:t>
            </a:fld>
            <a:endParaRPr lang="zh-TW" altLang="en-US"/>
          </a:p>
        </p:txBody>
      </p:sp>
    </p:spTree>
    <p:extLst>
      <p:ext uri="{BB962C8B-B14F-4D97-AF65-F5344CB8AC3E}">
        <p14:creationId xmlns:p14="http://schemas.microsoft.com/office/powerpoint/2010/main" val="23929496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91</a:t>
            </a:fld>
            <a:endParaRPr lang="zh-TW" altLang="en-US"/>
          </a:p>
        </p:txBody>
      </p:sp>
    </p:spTree>
    <p:extLst>
      <p:ext uri="{BB962C8B-B14F-4D97-AF65-F5344CB8AC3E}">
        <p14:creationId xmlns:p14="http://schemas.microsoft.com/office/powerpoint/2010/main" val="21384514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92</a:t>
            </a:fld>
            <a:endParaRPr lang="zh-TW" altLang="en-US"/>
          </a:p>
        </p:txBody>
      </p:sp>
    </p:spTree>
    <p:extLst>
      <p:ext uri="{BB962C8B-B14F-4D97-AF65-F5344CB8AC3E}">
        <p14:creationId xmlns:p14="http://schemas.microsoft.com/office/powerpoint/2010/main" val="8200371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93</a:t>
            </a:fld>
            <a:endParaRPr lang="zh-TW" altLang="en-US"/>
          </a:p>
        </p:txBody>
      </p:sp>
    </p:spTree>
    <p:extLst>
      <p:ext uri="{BB962C8B-B14F-4D97-AF65-F5344CB8AC3E}">
        <p14:creationId xmlns:p14="http://schemas.microsoft.com/office/powerpoint/2010/main" val="5538648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4721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95</a:t>
            </a:fld>
            <a:endParaRPr lang="zh-TW" altLang="en-US"/>
          </a:p>
        </p:txBody>
      </p:sp>
    </p:spTree>
    <p:extLst>
      <p:ext uri="{BB962C8B-B14F-4D97-AF65-F5344CB8AC3E}">
        <p14:creationId xmlns:p14="http://schemas.microsoft.com/office/powerpoint/2010/main" val="496247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19</a:t>
            </a:fld>
            <a:endParaRPr lang="zh-TW" altLang="en-US"/>
          </a:p>
        </p:txBody>
      </p:sp>
    </p:spTree>
    <p:extLst>
      <p:ext uri="{BB962C8B-B14F-4D97-AF65-F5344CB8AC3E}">
        <p14:creationId xmlns:p14="http://schemas.microsoft.com/office/powerpoint/2010/main" val="20157833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96</a:t>
            </a:fld>
            <a:endParaRPr lang="zh-TW" altLang="en-US"/>
          </a:p>
        </p:txBody>
      </p:sp>
    </p:spTree>
    <p:extLst>
      <p:ext uri="{BB962C8B-B14F-4D97-AF65-F5344CB8AC3E}">
        <p14:creationId xmlns:p14="http://schemas.microsoft.com/office/powerpoint/2010/main" val="13680688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97</a:t>
            </a:fld>
            <a:endParaRPr lang="zh-TW" altLang="en-US"/>
          </a:p>
        </p:txBody>
      </p:sp>
    </p:spTree>
    <p:extLst>
      <p:ext uri="{BB962C8B-B14F-4D97-AF65-F5344CB8AC3E}">
        <p14:creationId xmlns:p14="http://schemas.microsoft.com/office/powerpoint/2010/main" val="12330939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98</a:t>
            </a:fld>
            <a:endParaRPr lang="zh-TW" altLang="en-US"/>
          </a:p>
        </p:txBody>
      </p:sp>
    </p:spTree>
    <p:extLst>
      <p:ext uri="{BB962C8B-B14F-4D97-AF65-F5344CB8AC3E}">
        <p14:creationId xmlns:p14="http://schemas.microsoft.com/office/powerpoint/2010/main" val="29785796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99</a:t>
            </a:fld>
            <a:endParaRPr lang="zh-TW" altLang="en-US"/>
          </a:p>
        </p:txBody>
      </p:sp>
    </p:spTree>
    <p:extLst>
      <p:ext uri="{BB962C8B-B14F-4D97-AF65-F5344CB8AC3E}">
        <p14:creationId xmlns:p14="http://schemas.microsoft.com/office/powerpoint/2010/main" val="30750615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100</a:t>
            </a:fld>
            <a:endParaRPr lang="zh-TW" altLang="en-US"/>
          </a:p>
        </p:txBody>
      </p:sp>
    </p:spTree>
    <p:extLst>
      <p:ext uri="{BB962C8B-B14F-4D97-AF65-F5344CB8AC3E}">
        <p14:creationId xmlns:p14="http://schemas.microsoft.com/office/powerpoint/2010/main" val="42729162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101</a:t>
            </a:fld>
            <a:endParaRPr lang="zh-TW" altLang="en-US"/>
          </a:p>
        </p:txBody>
      </p:sp>
    </p:spTree>
    <p:extLst>
      <p:ext uri="{BB962C8B-B14F-4D97-AF65-F5344CB8AC3E}">
        <p14:creationId xmlns:p14="http://schemas.microsoft.com/office/powerpoint/2010/main" val="34202329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102</a:t>
            </a:fld>
            <a:endParaRPr lang="zh-TW" altLang="en-US"/>
          </a:p>
        </p:txBody>
      </p:sp>
    </p:spTree>
    <p:extLst>
      <p:ext uri="{BB962C8B-B14F-4D97-AF65-F5344CB8AC3E}">
        <p14:creationId xmlns:p14="http://schemas.microsoft.com/office/powerpoint/2010/main" val="19978519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103</a:t>
            </a:fld>
            <a:endParaRPr lang="zh-TW" altLang="en-US"/>
          </a:p>
        </p:txBody>
      </p:sp>
    </p:spTree>
    <p:extLst>
      <p:ext uri="{BB962C8B-B14F-4D97-AF65-F5344CB8AC3E}">
        <p14:creationId xmlns:p14="http://schemas.microsoft.com/office/powerpoint/2010/main" val="14273091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104</a:t>
            </a:fld>
            <a:endParaRPr lang="zh-TW" altLang="en-US"/>
          </a:p>
        </p:txBody>
      </p:sp>
    </p:spTree>
    <p:extLst>
      <p:ext uri="{BB962C8B-B14F-4D97-AF65-F5344CB8AC3E}">
        <p14:creationId xmlns:p14="http://schemas.microsoft.com/office/powerpoint/2010/main" val="20453205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105</a:t>
            </a:fld>
            <a:endParaRPr lang="zh-TW" altLang="en-US"/>
          </a:p>
        </p:txBody>
      </p:sp>
    </p:spTree>
    <p:extLst>
      <p:ext uri="{BB962C8B-B14F-4D97-AF65-F5344CB8AC3E}">
        <p14:creationId xmlns:p14="http://schemas.microsoft.com/office/powerpoint/2010/main" val="328539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20</a:t>
            </a:fld>
            <a:endParaRPr lang="zh-TW" altLang="en-US"/>
          </a:p>
        </p:txBody>
      </p:sp>
    </p:spTree>
    <p:extLst>
      <p:ext uri="{BB962C8B-B14F-4D97-AF65-F5344CB8AC3E}">
        <p14:creationId xmlns:p14="http://schemas.microsoft.com/office/powerpoint/2010/main" val="38422991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106</a:t>
            </a:fld>
            <a:endParaRPr lang="zh-TW" altLang="en-US"/>
          </a:p>
        </p:txBody>
      </p:sp>
    </p:spTree>
    <p:extLst>
      <p:ext uri="{BB962C8B-B14F-4D97-AF65-F5344CB8AC3E}">
        <p14:creationId xmlns:p14="http://schemas.microsoft.com/office/powerpoint/2010/main" val="16522642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107</a:t>
            </a:fld>
            <a:endParaRPr lang="zh-TW" altLang="en-US"/>
          </a:p>
        </p:txBody>
      </p:sp>
    </p:spTree>
    <p:extLst>
      <p:ext uri="{BB962C8B-B14F-4D97-AF65-F5344CB8AC3E}">
        <p14:creationId xmlns:p14="http://schemas.microsoft.com/office/powerpoint/2010/main" val="29749370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108</a:t>
            </a:fld>
            <a:endParaRPr lang="zh-TW" altLang="en-US"/>
          </a:p>
        </p:txBody>
      </p:sp>
    </p:spTree>
    <p:extLst>
      <p:ext uri="{BB962C8B-B14F-4D97-AF65-F5344CB8AC3E}">
        <p14:creationId xmlns:p14="http://schemas.microsoft.com/office/powerpoint/2010/main" val="19880834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109</a:t>
            </a:fld>
            <a:endParaRPr lang="zh-TW" altLang="en-US"/>
          </a:p>
        </p:txBody>
      </p:sp>
    </p:spTree>
    <p:extLst>
      <p:ext uri="{BB962C8B-B14F-4D97-AF65-F5344CB8AC3E}">
        <p14:creationId xmlns:p14="http://schemas.microsoft.com/office/powerpoint/2010/main" val="12125672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110</a:t>
            </a:fld>
            <a:endParaRPr lang="zh-TW" altLang="en-US"/>
          </a:p>
        </p:txBody>
      </p:sp>
    </p:spTree>
    <p:extLst>
      <p:ext uri="{BB962C8B-B14F-4D97-AF65-F5344CB8AC3E}">
        <p14:creationId xmlns:p14="http://schemas.microsoft.com/office/powerpoint/2010/main" val="3940732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111</a:t>
            </a:fld>
            <a:endParaRPr lang="zh-TW" altLang="en-US"/>
          </a:p>
        </p:txBody>
      </p:sp>
    </p:spTree>
    <p:extLst>
      <p:ext uri="{BB962C8B-B14F-4D97-AF65-F5344CB8AC3E}">
        <p14:creationId xmlns:p14="http://schemas.microsoft.com/office/powerpoint/2010/main" val="15151365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112</a:t>
            </a:fld>
            <a:endParaRPr lang="zh-TW" altLang="en-US"/>
          </a:p>
        </p:txBody>
      </p:sp>
    </p:spTree>
    <p:extLst>
      <p:ext uri="{BB962C8B-B14F-4D97-AF65-F5344CB8AC3E}">
        <p14:creationId xmlns:p14="http://schemas.microsoft.com/office/powerpoint/2010/main" val="26084960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634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2/18/2017 1:32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8594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normAutofit/>
          </a:bodyPr>
          <a:lstStyle>
            <a:lvl1pPr>
              <a:defRPr sz="3600">
                <a:latin typeface="微軟正黑體" panose="020B0604030504040204" pitchFamily="34" charset="-120"/>
                <a:ea typeface="微軟正黑體" panose="020B0604030504040204" pitchFamily="34" charset="-120"/>
              </a:defRPr>
            </a:lvl1pPr>
            <a:lvl2pPr>
              <a:defRPr sz="3200">
                <a:latin typeface="微軟正黑體" panose="020B0604030504040204" pitchFamily="34" charset="-120"/>
                <a:ea typeface="微軟正黑體" panose="020B0604030504040204" pitchFamily="34" charset="-120"/>
              </a:defRPr>
            </a:lvl2pPr>
            <a:lvl3pPr>
              <a:defRPr sz="2400">
                <a:latin typeface="微軟正黑體" panose="020B0604030504040204" pitchFamily="34" charset="-120"/>
                <a:ea typeface="微軟正黑體" panose="020B0604030504040204" pitchFamily="34" charset="-120"/>
              </a:defRPr>
            </a:lvl3pPr>
            <a:lvl4pPr>
              <a:defRPr sz="2400">
                <a:latin typeface="微軟正黑體" panose="020B0604030504040204" pitchFamily="34" charset="-120"/>
                <a:ea typeface="微軟正黑體" panose="020B0604030504040204" pitchFamily="34" charset="-120"/>
              </a:defRPr>
            </a:lvl4pPr>
            <a:lvl5pPr>
              <a:defRPr sz="2400">
                <a:latin typeface="微軟正黑體" panose="020B0604030504040204" pitchFamily="34" charset="-120"/>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2017/2/18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2017/2/18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2017/2/18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2017/2/18</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2017/2/18</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2017/2/18</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2017/2/18</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2017/2/18</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4.xml"/><Relationship Id="rId1" Type="http://schemas.openxmlformats.org/officeDocument/2006/relationships/slideLayout" Target="../slideLayouts/slideLayout5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9.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6.xml"/><Relationship Id="rId1" Type="http://schemas.openxmlformats.org/officeDocument/2006/relationships/slideLayout" Target="../slideLayouts/slideLayout59.xml"/><Relationship Id="rId4" Type="http://schemas.openxmlformats.org/officeDocument/2006/relationships/hyperlink" Target="https://channel9.msdn.com/Blogs/containers/Docker-Swarm-Part-2"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7.xml"/><Relationship Id="rId1" Type="http://schemas.openxmlformats.org/officeDocument/2006/relationships/slideLayout" Target="../slideLayouts/slideLayout59.xml"/><Relationship Id="rId4" Type="http://schemas.openxmlformats.org/officeDocument/2006/relationships/hyperlink" Target="http://windowsitpro.com/windows-server-2016/differences-between-windows-containers-and-hyper-v-containers-windows-server-201"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hyperlink" Target="http://columns.chicken-house.ne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8.xml"/><Relationship Id="rId1" Type="http://schemas.openxmlformats.org/officeDocument/2006/relationships/slideLayout" Target="../slideLayouts/slideLayout26.xml"/><Relationship Id="rId5" Type="http://schemas.openxmlformats.org/officeDocument/2006/relationships/image" Target="../media/image19.emf"/><Relationship Id="rId4" Type="http://schemas.openxmlformats.org/officeDocument/2006/relationships/image" Target="../media/image6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2.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6" Type="http://schemas.openxmlformats.org/officeDocument/2006/relationships/image" Target="../media/image93.png"/><Relationship Id="rId21" Type="http://schemas.openxmlformats.org/officeDocument/2006/relationships/image" Target="../media/image88.png"/><Relationship Id="rId34" Type="http://schemas.openxmlformats.org/officeDocument/2006/relationships/image" Target="../media/image101.png"/><Relationship Id="rId42" Type="http://schemas.openxmlformats.org/officeDocument/2006/relationships/image" Target="../media/image109.pn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30.png"/><Relationship Id="rId7" Type="http://schemas.openxmlformats.org/officeDocument/2006/relationships/image" Target="../media/image74.png"/><Relationship Id="rId2" Type="http://schemas.openxmlformats.org/officeDocument/2006/relationships/notesSlide" Target="../notesSlides/notesSlide117.xml"/><Relationship Id="rId16" Type="http://schemas.openxmlformats.org/officeDocument/2006/relationships/image" Target="../media/image83.png"/><Relationship Id="rId29" Type="http://schemas.openxmlformats.org/officeDocument/2006/relationships/image" Target="../media/image96.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125.png"/><Relationship Id="rId66" Type="http://schemas.openxmlformats.org/officeDocument/2006/relationships/image" Target="../media/image133.jpeg"/><Relationship Id="rId5" Type="http://schemas.openxmlformats.org/officeDocument/2006/relationships/image" Target="../media/image72.png"/><Relationship Id="rId61" Type="http://schemas.openxmlformats.org/officeDocument/2006/relationships/image" Target="../media/image128.jpeg"/><Relationship Id="rId19" Type="http://schemas.openxmlformats.org/officeDocument/2006/relationships/image" Target="../media/image8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10.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31.jpeg"/><Relationship Id="rId8" Type="http://schemas.openxmlformats.org/officeDocument/2006/relationships/image" Target="../media/image75.png"/><Relationship Id="rId51" Type="http://schemas.openxmlformats.org/officeDocument/2006/relationships/image" Target="../media/image118.png"/><Relationship Id="rId3" Type="http://schemas.openxmlformats.org/officeDocument/2006/relationships/image" Target="../media/image70.jpe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105.png"/><Relationship Id="rId46" Type="http://schemas.openxmlformats.org/officeDocument/2006/relationships/image" Target="../media/image113.png"/><Relationship Id="rId59" Type="http://schemas.openxmlformats.org/officeDocument/2006/relationships/image" Target="../media/image126.png"/><Relationship Id="rId20" Type="http://schemas.openxmlformats.org/officeDocument/2006/relationships/image" Target="../media/image87.png"/><Relationship Id="rId41" Type="http://schemas.openxmlformats.org/officeDocument/2006/relationships/image" Target="../media/image108.png"/><Relationship Id="rId54" Type="http://schemas.openxmlformats.org/officeDocument/2006/relationships/image" Target="../media/image121.png"/><Relationship Id="rId62" Type="http://schemas.openxmlformats.org/officeDocument/2006/relationships/image" Target="../media/image129.png"/><Relationship Id="rId1" Type="http://schemas.openxmlformats.org/officeDocument/2006/relationships/slideLayout" Target="../slideLayouts/slideLayout29.xml"/><Relationship Id="rId6" Type="http://schemas.openxmlformats.org/officeDocument/2006/relationships/image" Target="../media/image73.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6.png"/><Relationship Id="rId57" Type="http://schemas.openxmlformats.org/officeDocument/2006/relationships/image" Target="../media/image124.png"/><Relationship Id="rId10" Type="http://schemas.openxmlformats.org/officeDocument/2006/relationships/image" Target="../media/image77.png"/><Relationship Id="rId31" Type="http://schemas.openxmlformats.org/officeDocument/2006/relationships/image" Target="../media/image98.png"/><Relationship Id="rId44" Type="http://schemas.openxmlformats.org/officeDocument/2006/relationships/image" Target="../media/image111.png"/><Relationship Id="rId52" Type="http://schemas.openxmlformats.org/officeDocument/2006/relationships/image" Target="../media/image119.png"/><Relationship Id="rId60" Type="http://schemas.openxmlformats.org/officeDocument/2006/relationships/image" Target="../media/image127.png"/><Relationship Id="rId65" Type="http://schemas.openxmlformats.org/officeDocument/2006/relationships/image" Target="../media/image132.png"/><Relationship Id="rId4" Type="http://schemas.openxmlformats.org/officeDocument/2006/relationships/image" Target="../media/image71.png"/><Relationship Id="rId9"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85.png"/><Relationship Id="rId39" Type="http://schemas.openxmlformats.org/officeDocument/2006/relationships/image" Target="../media/image106.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3" Type="http://schemas.openxmlformats.org/officeDocument/2006/relationships/hyperlink" Target="http://aka.ms/ServiceFabric" TargetMode="External"/><Relationship Id="rId2" Type="http://schemas.openxmlformats.org/officeDocument/2006/relationships/notesSlide" Target="../notesSlides/notesSlide121.xml"/><Relationship Id="rId1" Type="http://schemas.openxmlformats.org/officeDocument/2006/relationships/slideLayout" Target="../slideLayouts/slideLayout16.xml"/><Relationship Id="rId6" Type="http://schemas.openxmlformats.org/officeDocument/2006/relationships/hyperlink" Target="http://aka.ms/TryServiceFabric" TargetMode="External"/><Relationship Id="rId5" Type="http://schemas.openxmlformats.org/officeDocument/2006/relationships/hyperlink" Target="http://aka.ms/ServiceFabricDocs" TargetMode="External"/><Relationship Id="rId4" Type="http://schemas.openxmlformats.org/officeDocument/2006/relationships/hyperlink" Target="http://github.com/Azure/ServiceFabric-Samples"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0.xml"/></Relationships>
</file>

<file path=ppt/slides/_rels/slide139.xml.rels><?xml version="1.0" encoding="UTF-8" standalone="yes"?>
<Relationships xmlns="http://schemas.openxmlformats.org/package/2006/relationships"><Relationship Id="rId3" Type="http://schemas.openxmlformats.org/officeDocument/2006/relationships/hyperlink" Target="http://www.slideshare.net/PaulAffentranger/microservices-with-aws-lambda-and-azure-service-fabric"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hyperlink" Target="https://docs.microsoft.com/en-us/azure/service-fabric/service-fabric-reliable-actors-get-started" TargetMode="External"/><Relationship Id="rId4" Type="http://schemas.openxmlformats.org/officeDocument/2006/relationships/hyperlink" Target="https://docs.microsoft.com/en-us/azure/service-fabric/service-fabric-reliable-services-quick-star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read01.com/7O7eko.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neucloud.cn/article/weipinhui-take-you-to-understand-the-architect-Native-Cloud-1316.html"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dockone.io/article/39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8.xml"/><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59.xml"/><Relationship Id="rId4" Type="http://schemas.openxmlformats.org/officeDocument/2006/relationships/hyperlink" Target="http://shop.oreilly.com/product/0636920033158.do?sortby=publicationDate"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59.xml"/><Relationship Id="rId4" Type="http://schemas.openxmlformats.org/officeDocument/2006/relationships/hyperlink" Target="https://www.docker.com/what-dock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63.xml"/><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60.xml"/><Relationship Id="rId5" Type="http://schemas.openxmlformats.org/officeDocument/2006/relationships/image" Target="../media/image43.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9.xml"/></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2.xml"/><Relationship Id="rId1" Type="http://schemas.openxmlformats.org/officeDocument/2006/relationships/slideLayout" Target="../slideLayouts/slideLayout63.xml"/><Relationship Id="rId5" Type="http://schemas.openxmlformats.org/officeDocument/2006/relationships/image" Target="../media/image11.png"/><Relationship Id="rId4" Type="http://schemas.openxmlformats.org/officeDocument/2006/relationships/image" Target="../media/image10.png"/></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6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r"/>
            <a:r>
              <a:rPr lang="zh-TW" altLang="en-US" sz="5400" b="1" dirty="0">
                <a:latin typeface="微軟正黑體" panose="020B0604030504040204" pitchFamily="34" charset="-120"/>
                <a:ea typeface="微軟正黑體" panose="020B0604030504040204" pitchFamily="34" charset="-120"/>
              </a:rPr>
              <a:t>大型 </a:t>
            </a:r>
            <a:r>
              <a:rPr lang="en-US" altLang="zh-TW" sz="5400" b="1" dirty="0">
                <a:latin typeface="微軟正黑體" panose="020B0604030504040204" pitchFamily="34" charset="-120"/>
                <a:ea typeface="微軟正黑體" panose="020B0604030504040204" pitchFamily="34" charset="-120"/>
              </a:rPr>
              <a:t>Web Application </a:t>
            </a:r>
            <a:r>
              <a:rPr lang="zh-TW" altLang="en-US" sz="5400" b="1" dirty="0">
                <a:latin typeface="微軟正黑體" panose="020B0604030504040204" pitchFamily="34" charset="-120"/>
                <a:ea typeface="微軟正黑體" panose="020B0604030504040204" pitchFamily="34" charset="-120"/>
              </a:rPr>
              <a:t>轉移</a:t>
            </a:r>
            <a:r>
              <a:rPr lang="zh-TW" altLang="en-US" sz="5400" b="1" dirty="0" smtClean="0">
                <a:latin typeface="微軟正黑體" panose="020B0604030504040204" pitchFamily="34" charset="-120"/>
                <a:ea typeface="微軟正黑體" panose="020B0604030504040204" pitchFamily="34" charset="-120"/>
              </a:rPr>
              <a:t>到</a:t>
            </a:r>
            <a:r>
              <a:rPr lang="en-US" altLang="zh-TW" sz="5400" b="1" dirty="0" smtClean="0">
                <a:latin typeface="微軟正黑體" panose="020B0604030504040204" pitchFamily="34" charset="-120"/>
                <a:ea typeface="微軟正黑體" panose="020B0604030504040204" pitchFamily="34" charset="-120"/>
              </a:rPr>
              <a:t/>
            </a:r>
            <a:br>
              <a:rPr lang="en-US" altLang="zh-TW" sz="5400" b="1" dirty="0" smtClean="0">
                <a:latin typeface="微軟正黑體" panose="020B0604030504040204" pitchFamily="34" charset="-120"/>
                <a:ea typeface="微軟正黑體" panose="020B0604030504040204" pitchFamily="34" charset="-120"/>
              </a:rPr>
            </a:br>
            <a:r>
              <a:rPr lang="zh-TW" altLang="en-US" sz="5400" b="1" dirty="0" smtClean="0">
                <a:latin typeface="微軟正黑體" panose="020B0604030504040204" pitchFamily="34" charset="-120"/>
                <a:ea typeface="微軟正黑體" panose="020B0604030504040204" pitchFamily="34" charset="-120"/>
              </a:rPr>
              <a:t>微</a:t>
            </a:r>
            <a:r>
              <a:rPr lang="zh-TW" altLang="en-US" sz="5400" b="1" dirty="0">
                <a:latin typeface="微軟正黑體" panose="020B0604030504040204" pitchFamily="34" charset="-120"/>
                <a:ea typeface="微軟正黑體" panose="020B0604030504040204" pitchFamily="34" charset="-120"/>
              </a:rPr>
              <a:t>服務的經驗分享</a:t>
            </a:r>
          </a:p>
        </p:txBody>
      </p:sp>
      <p:sp>
        <p:nvSpPr>
          <p:cNvPr id="3" name="副標題 2"/>
          <p:cNvSpPr>
            <a:spLocks noGrp="1"/>
          </p:cNvSpPr>
          <p:nvPr>
            <p:ph type="subTitle" idx="1"/>
          </p:nvPr>
        </p:nvSpPr>
        <p:spPr/>
        <p:txBody>
          <a:bodyPr>
            <a:normAutofit/>
          </a:bodyPr>
          <a:lstStyle/>
          <a:p>
            <a:pPr algn="r"/>
            <a:r>
              <a:rPr lang="en-US" altLang="zh-TW" sz="1800" dirty="0" smtClean="0">
                <a:latin typeface="微軟正黑體" panose="020B0604030504040204" pitchFamily="34" charset="-120"/>
                <a:ea typeface="微軟正黑體" panose="020B0604030504040204" pitchFamily="34" charset="-120"/>
              </a:rPr>
              <a:t>Andrew </a:t>
            </a:r>
            <a:r>
              <a:rPr lang="en-US" altLang="zh-TW" sz="1800" dirty="0" err="1" smtClean="0">
                <a:latin typeface="微軟正黑體" panose="020B0604030504040204" pitchFamily="34" charset="-120"/>
                <a:ea typeface="微軟正黑體" panose="020B0604030504040204" pitchFamily="34" charset="-120"/>
              </a:rPr>
              <a:t>wu</a:t>
            </a:r>
            <a:endParaRPr lang="en-US" altLang="zh-TW" sz="1800" dirty="0" smtClean="0">
              <a:latin typeface="微軟正黑體" panose="020B0604030504040204" pitchFamily="34" charset="-120"/>
              <a:ea typeface="微軟正黑體" panose="020B0604030504040204" pitchFamily="34" charset="-120"/>
            </a:endParaRPr>
          </a:p>
          <a:p>
            <a:pPr algn="r"/>
            <a:r>
              <a:rPr lang="en-US" altLang="zh-TW" sz="1800" dirty="0" smtClean="0">
                <a:latin typeface="微軟正黑體" panose="020B0604030504040204" pitchFamily="34" charset="-120"/>
                <a:ea typeface="微軟正黑體" panose="020B0604030504040204" pitchFamily="34" charset="-120"/>
              </a:rPr>
              <a:t>2016/12/15</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微服務的隱藏成本</a:t>
            </a:r>
            <a:r>
              <a:rPr lang="en-US" altLang="zh-TW" dirty="0" smtClean="0"/>
              <a:t>!</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66657049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a:bodyPr>
          <a:lstStyle/>
          <a:p>
            <a:r>
              <a:rPr lang="zh-TW" altLang="en-US" dirty="0" smtClean="0"/>
              <a:t>同時服務多組客戶的佈署方式 </a:t>
            </a:r>
            <a:r>
              <a:rPr lang="en-US" altLang="zh-TW" dirty="0" smtClean="0"/>
              <a:t>(TBD, 2017)</a:t>
            </a:r>
            <a:br>
              <a:rPr lang="en-US" altLang="zh-TW" dirty="0" smtClean="0"/>
            </a:br>
            <a:r>
              <a:rPr lang="en-US" altLang="zh-TW" dirty="0"/>
              <a:t/>
            </a:r>
            <a:br>
              <a:rPr lang="en-US" altLang="zh-TW" dirty="0"/>
            </a:br>
            <a:endParaRPr lang="zh-TW" altLang="en-US" dirty="0"/>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17720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rgbClr val="FFFF00"/>
                </a:solidFill>
              </a:rPr>
              <a:t>Windows Container </a:t>
            </a:r>
            <a:r>
              <a:rPr lang="zh-TW" altLang="en-US" sz="2400" b="1" dirty="0">
                <a:solidFill>
                  <a:srgbClr val="FFFF00"/>
                </a:solidFill>
              </a:rPr>
              <a:t>支援所有 </a:t>
            </a:r>
            <a:r>
              <a:rPr lang="en-US" altLang="zh-TW" sz="2400" b="1" dirty="0">
                <a:solidFill>
                  <a:srgbClr val="FFFF00"/>
                </a:solidFill>
              </a:rPr>
              <a:t>Windows Application</a:t>
            </a:r>
            <a:r>
              <a:rPr lang="en-US" altLang="zh-TW" sz="2400" dirty="0"/>
              <a:t>, </a:t>
            </a:r>
            <a:r>
              <a:rPr lang="zh-TW" altLang="en-US" sz="2400" dirty="0"/>
              <a:t>包含 </a:t>
            </a:r>
            <a:r>
              <a:rPr lang="en-US" altLang="zh-TW" sz="2400" dirty="0"/>
              <a:t>.NET Framework 3.5 </a:t>
            </a:r>
            <a:r>
              <a:rPr lang="zh-TW" altLang="en-US" sz="2400" dirty="0"/>
              <a:t>等等超過</a:t>
            </a:r>
            <a:r>
              <a:rPr lang="en-US" altLang="zh-TW" sz="2400" dirty="0"/>
              <a:t>10</a:t>
            </a:r>
            <a:r>
              <a:rPr lang="zh-TW" altLang="en-US" sz="2400" dirty="0"/>
              <a:t>年以上的 </a:t>
            </a:r>
            <a:r>
              <a:rPr lang="en-US" altLang="zh-TW" sz="2400" dirty="0"/>
              <a:t>Microsoft</a:t>
            </a:r>
            <a:r>
              <a:rPr lang="zh-TW" altLang="en-US" sz="2400" dirty="0"/>
              <a:t> 開發技術。</a:t>
            </a:r>
            <a:r>
              <a:rPr lang="en-US" altLang="zh-TW" sz="2400" dirty="0"/>
              <a:t/>
            </a:r>
            <a:br>
              <a:rPr lang="en-US" altLang="zh-TW" sz="2400" dirty="0"/>
            </a:br>
            <a:endParaRPr lang="en-US" altLang="zh-TW" sz="2400" dirty="0"/>
          </a:p>
          <a:p>
            <a:r>
              <a:rPr lang="zh-TW" altLang="en-US" sz="2400" b="1" dirty="0">
                <a:solidFill>
                  <a:srgbClr val="FFFF00"/>
                </a:solidFill>
              </a:rPr>
              <a:t>完全相容 </a:t>
            </a:r>
            <a:r>
              <a:rPr lang="en-US" altLang="zh-TW" sz="2400" b="1" dirty="0">
                <a:solidFill>
                  <a:srgbClr val="FFFF00"/>
                </a:solidFill>
              </a:rPr>
              <a:t>Docker API </a:t>
            </a:r>
            <a:r>
              <a:rPr lang="zh-TW" altLang="en-US" sz="2400" dirty="0"/>
              <a:t>的 </a:t>
            </a:r>
            <a:r>
              <a:rPr lang="en-US" altLang="zh-TW" sz="2400" dirty="0"/>
              <a:t>Windows</a:t>
            </a:r>
            <a:r>
              <a:rPr lang="zh-TW" altLang="en-US" sz="2400" dirty="0"/>
              <a:t> 版本 </a:t>
            </a:r>
            <a:r>
              <a:rPr lang="en-US" altLang="zh-TW" sz="2400" dirty="0"/>
              <a:t>Container</a:t>
            </a:r>
            <a:r>
              <a:rPr lang="zh-TW" altLang="en-US" sz="2400" dirty="0"/>
              <a:t> </a:t>
            </a:r>
            <a:r>
              <a:rPr lang="en-US" altLang="zh-TW" sz="2400" dirty="0"/>
              <a:t>Engine:</a:t>
            </a:r>
          </a:p>
          <a:p>
            <a:pPr lvl="1"/>
            <a:r>
              <a:rPr lang="zh-TW" altLang="en-US" sz="2000" dirty="0"/>
              <a:t>可以直接用既有的 </a:t>
            </a:r>
            <a:r>
              <a:rPr lang="en-US" altLang="zh-TW" sz="2000" dirty="0"/>
              <a:t>Docker Client </a:t>
            </a:r>
            <a:r>
              <a:rPr lang="zh-TW" altLang="en-US" sz="2000" dirty="0"/>
              <a:t>管理 </a:t>
            </a:r>
            <a:r>
              <a:rPr lang="en-US" altLang="zh-TW" sz="2000" dirty="0"/>
              <a:t>Windows</a:t>
            </a:r>
            <a:r>
              <a:rPr lang="zh-TW" altLang="en-US" sz="2000" dirty="0"/>
              <a:t> </a:t>
            </a:r>
            <a:r>
              <a:rPr lang="en-US" altLang="zh-TW" sz="2000" dirty="0"/>
              <a:t>Container</a:t>
            </a:r>
          </a:p>
          <a:p>
            <a:pPr lvl="1"/>
            <a:r>
              <a:rPr lang="zh-TW" altLang="en-US" sz="2000" dirty="0"/>
              <a:t>共用 </a:t>
            </a:r>
            <a:r>
              <a:rPr lang="en-US" altLang="zh-TW" sz="2000" dirty="0"/>
              <a:t>Docker Registry, </a:t>
            </a:r>
            <a:r>
              <a:rPr lang="zh-TW" altLang="en-US" sz="2000" dirty="0"/>
              <a:t>存放 </a:t>
            </a:r>
            <a:r>
              <a:rPr lang="en-US" altLang="zh-TW" sz="2000" dirty="0"/>
              <a:t>Container</a:t>
            </a:r>
            <a:r>
              <a:rPr lang="zh-TW" altLang="en-US" sz="2000" dirty="0"/>
              <a:t> </a:t>
            </a:r>
            <a:r>
              <a:rPr lang="en-US" altLang="zh-TW" sz="2000" dirty="0"/>
              <a:t>Image</a:t>
            </a:r>
          </a:p>
          <a:p>
            <a:pPr lvl="1"/>
            <a:r>
              <a:rPr lang="zh-TW" altLang="en-US" sz="2000" dirty="0"/>
              <a:t>共用 </a:t>
            </a:r>
            <a:r>
              <a:rPr lang="en-US" altLang="zh-TW" sz="2000" dirty="0"/>
              <a:t>Docker Swarm / </a:t>
            </a:r>
            <a:r>
              <a:rPr lang="en-US" altLang="zh-TW" sz="2000" dirty="0" err="1"/>
              <a:t>Mesos</a:t>
            </a:r>
            <a:r>
              <a:rPr lang="en-US" altLang="zh-TW" sz="2000" dirty="0"/>
              <a:t> </a:t>
            </a:r>
            <a:r>
              <a:rPr lang="zh-TW" altLang="en-US" sz="2000" dirty="0"/>
              <a:t>等 </a:t>
            </a:r>
            <a:r>
              <a:rPr lang="en-US" altLang="zh-TW" sz="2000" dirty="0"/>
              <a:t>Orchestration</a:t>
            </a:r>
            <a:r>
              <a:rPr lang="zh-TW" altLang="en-US" sz="2000" dirty="0"/>
              <a:t> </a:t>
            </a:r>
            <a:r>
              <a:rPr lang="en-US" altLang="zh-TW" sz="2000" dirty="0"/>
              <a:t>Tools</a:t>
            </a:r>
            <a:br>
              <a:rPr lang="en-US" altLang="zh-TW" sz="2000" dirty="0"/>
            </a:br>
            <a:endParaRPr lang="en-US" altLang="zh-TW" sz="2000" dirty="0"/>
          </a:p>
          <a:p>
            <a:r>
              <a:rPr lang="en-US" altLang="zh-TW" sz="2400" b="1" dirty="0">
                <a:solidFill>
                  <a:srgbClr val="FFFF00"/>
                </a:solidFill>
              </a:rPr>
              <a:t>Windows Container </a:t>
            </a:r>
            <a:r>
              <a:rPr lang="zh-TW" altLang="en-US" sz="2400" b="1" dirty="0">
                <a:solidFill>
                  <a:srgbClr val="FFFF00"/>
                </a:solidFill>
              </a:rPr>
              <a:t>支援進階的 </a:t>
            </a:r>
            <a:r>
              <a:rPr lang="en-US" altLang="zh-TW" sz="2400" b="1" dirty="0">
                <a:solidFill>
                  <a:srgbClr val="FFFF00"/>
                </a:solidFill>
              </a:rPr>
              <a:t>Hyper-V Container</a:t>
            </a:r>
            <a:r>
              <a:rPr lang="en-US" altLang="zh-TW" sz="2400" dirty="0"/>
              <a:t>, </a:t>
            </a:r>
            <a:r>
              <a:rPr lang="zh-TW" altLang="en-US" sz="2400" dirty="0"/>
              <a:t>對於敏感的服務可以提供更高層級的隔離等級</a:t>
            </a:r>
            <a:endParaRPr lang="en-US" altLang="zh-TW" sz="2400" dirty="0"/>
          </a:p>
          <a:p>
            <a:endParaRPr lang="en-US" altLang="zh-TW" sz="2400" dirty="0"/>
          </a:p>
        </p:txBody>
      </p:sp>
    </p:spTree>
    <p:extLst>
      <p:ext uri="{BB962C8B-B14F-4D97-AF65-F5344CB8AC3E}">
        <p14:creationId xmlns:p14="http://schemas.microsoft.com/office/powerpoint/2010/main" val="41378864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rotWithShape="1">
          <a:blip r:embed="rId3"/>
          <a:srcRect l="289" b="19157"/>
          <a:stretch/>
        </p:blipFill>
        <p:spPr>
          <a:xfrm>
            <a:off x="2004646" y="517523"/>
            <a:ext cx="8077200" cy="5742601"/>
          </a:xfrm>
          <a:prstGeom prst="rect">
            <a:avLst/>
          </a:prstGeom>
        </p:spPr>
      </p:pic>
      <p:sp>
        <p:nvSpPr>
          <p:cNvPr id="5" name="文字方塊 4"/>
          <p:cNvSpPr txBox="1"/>
          <p:nvPr/>
        </p:nvSpPr>
        <p:spPr>
          <a:xfrm>
            <a:off x="1652955" y="6435971"/>
            <a:ext cx="65457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https://channel9.msdn.com/Blogs/containers/Docker-Swarm-Part-2</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91614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參考資源</a:t>
            </a:r>
            <a:r>
              <a:rPr lang="en-US" altLang="zh-TW" b="1" dirty="0" smtClean="0"/>
              <a:t>:</a:t>
            </a:r>
            <a:r>
              <a:rPr lang="zh-TW" altLang="en-US" b="1" dirty="0"/>
              <a:t> </a:t>
            </a:r>
            <a:r>
              <a:rPr lang="en-US" altLang="zh-TW" b="1" dirty="0" err="1" smtClean="0"/>
              <a:t>HYPER-v</a:t>
            </a:r>
            <a:r>
              <a:rPr lang="en-US" altLang="zh-TW" b="1" dirty="0" smtClean="0"/>
              <a:t> container</a:t>
            </a:r>
            <a:br>
              <a:rPr lang="en-US" altLang="zh-TW" b="1" dirty="0" smtClean="0"/>
            </a:br>
            <a:r>
              <a:rPr lang="en-US" altLang="zh-TW" b="1" dirty="0" smtClean="0"/>
              <a:t/>
            </a:r>
            <a:br>
              <a:rPr lang="en-US" altLang="zh-TW" b="1" dirty="0" smtClean="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1506272"/>
            <a:ext cx="8822171" cy="438903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3777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6819450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6754759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7259765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Sessions:</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開發微服務的關鍵</a:t>
            </a:r>
            <a:endParaRPr lang="en-US" altLang="zh-TW" sz="2800" dirty="0" smtClean="0"/>
          </a:p>
          <a:p>
            <a:pPr marL="806958" lvl="1" indent="-514350">
              <a:buFont typeface="+mj-lt"/>
              <a:buAutoNum type="arabicPeriod"/>
            </a:pPr>
            <a:r>
              <a:rPr lang="en-US" altLang="zh-TW" sz="2600" dirty="0" smtClean="0"/>
              <a:t>Cross Services Communication:</a:t>
            </a:r>
            <a:r>
              <a:rPr lang="zh-TW" altLang="en-US" sz="2600" dirty="0" smtClean="0"/>
              <a:t> </a:t>
            </a:r>
            <a:r>
              <a:rPr lang="en-US" altLang="zh-TW" sz="2600" dirty="0" smtClean="0"/>
              <a:t>API! API! API!</a:t>
            </a:r>
          </a:p>
          <a:p>
            <a:pPr marL="806958" lvl="1" indent="-514350">
              <a:buFont typeface="+mj-lt"/>
              <a:buAutoNum type="arabicPeriod"/>
            </a:pPr>
            <a:r>
              <a:rPr lang="en-US" altLang="zh-TW" sz="2600" dirty="0" smtClean="0"/>
              <a:t>Cross Services</a:t>
            </a:r>
            <a:r>
              <a:rPr lang="zh-TW" altLang="en-US" sz="2600" dirty="0" smtClean="0"/>
              <a:t> </a:t>
            </a:r>
            <a:r>
              <a:rPr lang="en-US" altLang="zh-TW" sz="2600" dirty="0" smtClean="0"/>
              <a:t>Security: Token Based Security Control</a:t>
            </a:r>
          </a:p>
          <a:p>
            <a:pPr marL="806958" lvl="1" indent="-514350">
              <a:buFont typeface="+mj-lt"/>
              <a:buAutoNum type="arabicPeriod"/>
            </a:pPr>
            <a:r>
              <a:rPr lang="en-US" altLang="zh-TW" sz="2600" dirty="0" smtClean="0"/>
              <a:t>API Gateway</a:t>
            </a:r>
          </a:p>
          <a:p>
            <a:pPr marL="514350" indent="-514350">
              <a:buFont typeface="+mj-lt"/>
              <a:buAutoNum type="arabicPeriod"/>
            </a:pPr>
            <a:r>
              <a:rPr lang="en-US" altLang="zh-TW" sz="2800" dirty="0" smtClean="0"/>
              <a:t>DEV:</a:t>
            </a:r>
            <a:r>
              <a:rPr lang="zh-TW" altLang="en-US" sz="2800" dirty="0" smtClean="0"/>
              <a:t> </a:t>
            </a:r>
            <a:r>
              <a:rPr lang="en-US" altLang="zh-TW" sz="2800" dirty="0" smtClean="0"/>
              <a:t>API / SDK</a:t>
            </a:r>
            <a:r>
              <a:rPr lang="zh-TW" altLang="en-US" sz="2800" dirty="0" smtClean="0"/>
              <a:t> 實</a:t>
            </a:r>
            <a:r>
              <a:rPr lang="zh-TW" altLang="en-US" sz="2800" dirty="0"/>
              <a:t>作</a:t>
            </a:r>
            <a:endParaRPr lang="en-US" altLang="zh-TW" sz="2800" dirty="0" smtClean="0"/>
          </a:p>
          <a:p>
            <a:pPr marL="514350" indent="-514350">
              <a:buFont typeface="+mj-lt"/>
              <a:buAutoNum type="arabicPeriod"/>
            </a:pPr>
            <a:r>
              <a:rPr lang="en-US" altLang="zh-TW" sz="2800" dirty="0" smtClean="0"/>
              <a:t>DEV:</a:t>
            </a:r>
            <a:r>
              <a:rPr lang="zh-TW" altLang="en-US" sz="2800" dirty="0" smtClean="0"/>
              <a:t> </a:t>
            </a:r>
            <a:r>
              <a:rPr lang="en-US" altLang="zh-TW" sz="2800" dirty="0" smtClean="0"/>
              <a:t>Token</a:t>
            </a:r>
            <a:r>
              <a:rPr lang="zh-TW" altLang="en-US" sz="2800" dirty="0" smtClean="0"/>
              <a:t> 實作</a:t>
            </a:r>
            <a:endParaRPr lang="en-US" altLang="zh-TW" sz="2800" dirty="0" smtClean="0"/>
          </a:p>
          <a:p>
            <a:pPr marL="514350" indent="-514350">
              <a:buFont typeface="+mj-lt"/>
              <a:buAutoNum type="arabicPeriod"/>
            </a:pPr>
            <a:r>
              <a:rPr lang="en-US" altLang="zh-TW" sz="2800" dirty="0" smtClean="0"/>
              <a:t>OPS:</a:t>
            </a:r>
            <a:r>
              <a:rPr lang="zh-TW" altLang="en-US" sz="2800" dirty="0" smtClean="0"/>
              <a:t> </a:t>
            </a:r>
            <a:r>
              <a:rPr lang="en-US" altLang="zh-TW" sz="2800" dirty="0" smtClean="0"/>
              <a:t>Windows Container </a:t>
            </a:r>
            <a:r>
              <a:rPr lang="zh-TW" altLang="en-US" sz="2800" dirty="0" smtClean="0"/>
              <a:t>實作</a:t>
            </a:r>
            <a:endParaRPr lang="en-US" altLang="zh-TW" sz="2800" dirty="0" smtClean="0"/>
          </a:p>
          <a:p>
            <a:pPr marL="514350" indent="-514350">
              <a:buFont typeface="+mj-lt"/>
              <a:buAutoNum type="arabicPeriod"/>
            </a:pPr>
            <a:r>
              <a:rPr lang="en-US" altLang="zh-TW" sz="2800" dirty="0" smtClean="0"/>
              <a:t>POC (</a:t>
            </a:r>
            <a:r>
              <a:rPr lang="zh-TW" altLang="en-US" sz="2800" dirty="0" smtClean="0"/>
              <a:t>實作</a:t>
            </a:r>
            <a:r>
              <a:rPr lang="en-US" altLang="zh-TW" sz="2800" dirty="0" smtClean="0"/>
              <a:t>)</a:t>
            </a:r>
            <a:endParaRPr lang="zh-TW" altLang="en-US" sz="2800" dirty="0"/>
          </a:p>
        </p:txBody>
      </p:sp>
    </p:spTree>
    <p:extLst>
      <p:ext uri="{BB962C8B-B14F-4D97-AF65-F5344CB8AC3E}">
        <p14:creationId xmlns:p14="http://schemas.microsoft.com/office/powerpoint/2010/main" val="31733031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請準備</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能開發 </a:t>
            </a:r>
            <a:r>
              <a:rPr lang="en-US" altLang="zh-TW" sz="2800" dirty="0" smtClean="0"/>
              <a:t>ASP.NET MVC  </a:t>
            </a:r>
            <a:r>
              <a:rPr lang="en-US" altLang="zh-TW" sz="2800" dirty="0" err="1" smtClean="0"/>
              <a:t>WebAPI</a:t>
            </a:r>
            <a:r>
              <a:rPr lang="en-US" altLang="zh-TW" sz="2800" dirty="0" smtClean="0"/>
              <a:t> </a:t>
            </a:r>
            <a:r>
              <a:rPr lang="zh-TW" altLang="en-US" sz="2800" dirty="0" smtClean="0"/>
              <a:t>環境 </a:t>
            </a:r>
            <a:r>
              <a:rPr lang="en-US" altLang="zh-TW" sz="2800" dirty="0" smtClean="0"/>
              <a:t>(Visual Studio</a:t>
            </a:r>
            <a:r>
              <a:rPr lang="zh-TW" altLang="en-US" sz="2800" dirty="0" smtClean="0"/>
              <a:t> 即可</a:t>
            </a:r>
            <a:r>
              <a:rPr lang="en-US" altLang="zh-TW" sz="2800" dirty="0" smtClean="0"/>
              <a:t>)</a:t>
            </a:r>
          </a:p>
          <a:p>
            <a:pPr marL="514350" indent="-514350">
              <a:buFont typeface="+mj-lt"/>
              <a:buAutoNum type="arabicPeriod"/>
            </a:pPr>
            <a:r>
              <a:rPr lang="zh-TW" altLang="en-US" sz="2800" dirty="0" smtClean="0"/>
              <a:t>執行</a:t>
            </a:r>
            <a:r>
              <a:rPr lang="zh-TW" altLang="en-US" sz="2800" dirty="0"/>
              <a:t> </a:t>
            </a:r>
            <a:r>
              <a:rPr lang="en-US" altLang="zh-TW" sz="2800" dirty="0" smtClean="0"/>
              <a:t>Windows</a:t>
            </a:r>
            <a:r>
              <a:rPr lang="zh-TW" altLang="en-US" sz="2800" dirty="0"/>
              <a:t> </a:t>
            </a:r>
            <a:r>
              <a:rPr lang="en-US" altLang="zh-TW" sz="2800" dirty="0" smtClean="0"/>
              <a:t>Container</a:t>
            </a:r>
            <a:r>
              <a:rPr lang="zh-TW" altLang="en-US" sz="2800" dirty="0" smtClean="0"/>
              <a:t> 的環境 </a:t>
            </a:r>
            <a:r>
              <a:rPr lang="en-US" altLang="zh-TW" sz="2800" dirty="0" smtClean="0"/>
              <a:t>(</a:t>
            </a:r>
            <a:r>
              <a:rPr lang="zh-TW" altLang="en-US" sz="2800" dirty="0" smtClean="0"/>
              <a:t>擇一</a:t>
            </a:r>
            <a:r>
              <a:rPr lang="en-US" altLang="zh-TW" sz="2800" dirty="0" smtClean="0"/>
              <a:t>)</a:t>
            </a:r>
          </a:p>
          <a:p>
            <a:pPr marL="806958" lvl="1" indent="-514350">
              <a:buFont typeface="+mj-lt"/>
              <a:buAutoNum type="arabicPeriod"/>
            </a:pPr>
            <a:r>
              <a:rPr lang="en-US" altLang="zh-TW" sz="2600" dirty="0" smtClean="0"/>
              <a:t>Windows Server 2016 (STD or DC Edition) + Containers</a:t>
            </a:r>
          </a:p>
          <a:p>
            <a:pPr marL="806958" lvl="1" indent="-514350">
              <a:buFont typeface="+mj-lt"/>
              <a:buAutoNum type="arabicPeriod"/>
            </a:pPr>
            <a:r>
              <a:rPr lang="en-US" altLang="zh-TW" sz="2600" dirty="0" smtClean="0"/>
              <a:t>Windows 10 Pro or Ent Edition + Containers</a:t>
            </a:r>
          </a:p>
          <a:p>
            <a:pPr marL="514350" indent="-514350">
              <a:buFont typeface="+mj-lt"/>
              <a:buAutoNum type="arabicPeriod"/>
            </a:pPr>
            <a:r>
              <a:rPr lang="en-US" altLang="zh-TW" sz="2800" dirty="0" smtClean="0"/>
              <a:t>Homework: WEB</a:t>
            </a:r>
            <a:r>
              <a:rPr lang="zh-TW" altLang="en-US" sz="2800" dirty="0" smtClean="0"/>
              <a:t> </a:t>
            </a:r>
            <a:r>
              <a:rPr lang="en-US" altLang="zh-TW" sz="2800" dirty="0" smtClean="0"/>
              <a:t>+</a:t>
            </a:r>
            <a:r>
              <a:rPr lang="zh-TW" altLang="en-US" sz="2800" dirty="0" smtClean="0"/>
              <a:t> </a:t>
            </a:r>
            <a:r>
              <a:rPr lang="en-US" altLang="zh-TW" sz="2800" dirty="0" smtClean="0"/>
              <a:t>WEBAPI, </a:t>
            </a:r>
            <a:r>
              <a:rPr lang="zh-TW" altLang="en-US" sz="2800" dirty="0" smtClean="0"/>
              <a:t>用容器來佈署。</a:t>
            </a:r>
            <a:endParaRPr lang="en-US" altLang="zh-TW" sz="2600" dirty="0"/>
          </a:p>
        </p:txBody>
      </p:sp>
    </p:spTree>
    <p:extLst>
      <p:ext uri="{BB962C8B-B14F-4D97-AF65-F5344CB8AC3E}">
        <p14:creationId xmlns:p14="http://schemas.microsoft.com/office/powerpoint/2010/main" val="226498618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60909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0527798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3"/>
              </a:rPr>
              <a:t>https://</a:t>
            </a:r>
            <a:r>
              <a:rPr lang="en-US" altLang="zh-TW" dirty="0" smtClean="0">
                <a:hlinkClick r:id="rId3"/>
              </a:rPr>
              <a:t>www.facebook.com/andrew.blog.0928</a:t>
            </a:r>
            <a:endParaRPr lang="en-US" altLang="zh-TW" dirty="0" smtClean="0"/>
          </a:p>
          <a:p>
            <a:r>
              <a:rPr lang="en-US" altLang="zh-TW" dirty="0" smtClean="0">
                <a:hlinkClick r:id="rId4"/>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7879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Fast Deployment</a:t>
            </a:r>
            <a:endParaRPr lang="zh-TW" altLang="en-US" dirty="0"/>
          </a:p>
        </p:txBody>
      </p:sp>
      <p:sp>
        <p:nvSpPr>
          <p:cNvPr id="3" name="副標題 2"/>
          <p:cNvSpPr>
            <a:spLocks noGrp="1"/>
          </p:cNvSpPr>
          <p:nvPr>
            <p:ph type="subTitle" idx="1"/>
          </p:nvPr>
        </p:nvSpPr>
        <p:spPr/>
        <p:txBody>
          <a:bodyPr/>
          <a:lstStyle/>
          <a:p>
            <a:r>
              <a:rPr lang="en-US" altLang="zh-TW" dirty="0" smtClean="0"/>
              <a:t>Azure service fabric</a:t>
            </a:r>
            <a:endParaRPr lang="zh-TW" altLang="en-US" dirty="0"/>
          </a:p>
        </p:txBody>
      </p:sp>
    </p:spTree>
    <p:extLst>
      <p:ext uri="{BB962C8B-B14F-4D97-AF65-F5344CB8AC3E}">
        <p14:creationId xmlns:p14="http://schemas.microsoft.com/office/powerpoint/2010/main" val="32471848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What Is Azure Service Fabric?</a:t>
            </a:r>
          </a:p>
        </p:txBody>
      </p:sp>
    </p:spTree>
    <p:extLst>
      <p:ext uri="{BB962C8B-B14F-4D97-AF65-F5344CB8AC3E}">
        <p14:creationId xmlns:p14="http://schemas.microsoft.com/office/powerpoint/2010/main" val="455127755"/>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Azure Service Fabric</a:t>
            </a:r>
            <a:br>
              <a:rPr lang="en-US" dirty="0"/>
            </a:br>
            <a:r>
              <a:rPr lang="en-US" sz="2745" dirty="0"/>
              <a:t>A platform for reliable, </a:t>
            </a:r>
            <a:r>
              <a:rPr lang="en-US" sz="2745" dirty="0" err="1"/>
              <a:t>hyperscale</a:t>
            </a:r>
            <a:r>
              <a:rPr lang="en-US" sz="2745" dirty="0"/>
              <a:t>, </a:t>
            </a:r>
            <a:r>
              <a:rPr lang="en-US" sz="2745" dirty="0" err="1"/>
              <a:t>microservice</a:t>
            </a:r>
            <a:r>
              <a:rPr lang="en-US" sz="2745" dirty="0"/>
              <a:t>-based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dirty="0">
                <a:ln>
                  <a:noFill/>
                </a:ln>
                <a:solidFill>
                  <a:srgbClr val="FFFFFF"/>
                </a:solidFill>
                <a:effectLst/>
                <a:uLnTx/>
                <a:uFillTx/>
                <a:latin typeface="Segoe UI Light"/>
                <a:ea typeface="+mn-ea"/>
                <a:cs typeface="+mn-cs"/>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1"/>
              <a:ext cx="2784226" cy="52322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Placement Constraints</a:t>
            </a:r>
          </a:p>
        </p:txBody>
      </p:sp>
      <p:grpSp>
        <p:nvGrpSpPr>
          <p:cNvPr id="2" name="Group 1"/>
          <p:cNvGrpSpPr/>
          <p:nvPr/>
        </p:nvGrpSpPr>
        <p:grpSpPr>
          <a:xfrm>
            <a:off x="878470" y="4215302"/>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nvGrpSpPr>
          <p:cNvPr id="729" name="Group 728"/>
          <p:cNvGrpSpPr>
            <a:grpSpLocks/>
          </p:cNvGrpSpPr>
          <p:nvPr/>
        </p:nvGrpSpPr>
        <p:grpSpPr bwMode="auto">
          <a:xfrm>
            <a:off x="4802519" y="40821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grpSp>
        <p:nvGrpSpPr>
          <p:cNvPr id="4" name="Group 3"/>
          <p:cNvGrpSpPr/>
          <p:nvPr/>
        </p:nvGrpSpPr>
        <p:grpSpPr>
          <a:xfrm>
            <a:off x="8864257" y="4326853"/>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spTree>
    <p:extLst>
      <p:ext uri="{BB962C8B-B14F-4D97-AF65-F5344CB8AC3E}">
        <p14:creationId xmlns:p14="http://schemas.microsoft.com/office/powerpoint/2010/main" val="352125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729617"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Cloud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346019"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Service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 </a:t>
            </a:r>
            <a:r>
              <a:rPr kumimoji="0" lang="en-US" sz="1568"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or Actor services)</a:t>
            </a:r>
          </a:p>
        </p:txBody>
      </p:sp>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1 role instance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Uneven utilization</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Low density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deployment &amp; upgrade (bound to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scaling and failure recovery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Many microservices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Even Utilization (by default,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High density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deployment &amp; upgrade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scaling of independent </a:t>
              </a:r>
              <a:r>
                <a:rPr kumimoji="0" lang="en-US" sz="1765"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765" b="0" i="0" u="none" strike="noStrike" kern="1200" cap="none" spc="0" normalizeH="0" baseline="0" noProof="0" dirty="0">
                <a:ln>
                  <a:noFill/>
                </a:ln>
                <a:solidFill>
                  <a:srgbClr val="FFFFFF"/>
                </a:solidFill>
                <a:effectLst/>
                <a:uLnTx/>
                <a:uFillTx/>
                <a:latin typeface="Segoe UI Light"/>
                <a:ea typeface="+mn-ea"/>
                <a:cs typeface="+mn-cs"/>
              </a:endParaRP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3573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ounded Rectangle 25"/>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31" name="Rounded Rectangle 30"/>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ounded Rectangle 31"/>
            <p:cNvSpPr/>
            <p:nvPr/>
          </p:nvSpPr>
          <p:spPr>
            <a:xfrm>
              <a:off x="3398018" y="1347661"/>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ounded Rectangle 33"/>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Rounded Rectangle 34"/>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Oval 29"/>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Oval 7"/>
            <p:cNvSpPr/>
            <p:nvPr/>
          </p:nvSpPr>
          <p:spPr>
            <a:xfrm>
              <a:off x="1997109" y="28579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7" name="Oval 36"/>
            <p:cNvSpPr/>
            <p:nvPr/>
          </p:nvSpPr>
          <p:spPr>
            <a:xfrm>
              <a:off x="1485900" y="5059362"/>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 </a:t>
              </a:r>
            </a:p>
          </p:txBody>
        </p:sp>
        <p:sp>
          <p:nvSpPr>
            <p:cNvPr id="38" name="Oval 37"/>
            <p:cNvSpPr/>
            <p:nvPr/>
          </p:nvSpPr>
          <p:spPr>
            <a:xfrm>
              <a:off x="4114800" y="5795728"/>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9" name="Oval 38"/>
            <p:cNvSpPr/>
            <p:nvPr/>
          </p:nvSpPr>
          <p:spPr>
            <a:xfrm>
              <a:off x="4174100" y="2319786"/>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0" name="Oval 39"/>
            <p:cNvSpPr/>
            <p:nvPr/>
          </p:nvSpPr>
          <p:spPr>
            <a:xfrm>
              <a:off x="6446854" y="30103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1" name="Oval 40"/>
            <p:cNvSpPr/>
            <p:nvPr/>
          </p:nvSpPr>
          <p:spPr>
            <a:xfrm>
              <a:off x="6446854" y="52201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grpSp>
      <p:sp>
        <p:nvSpPr>
          <p:cNvPr id="19" name="Content Placeholder 2"/>
          <p:cNvSpPr>
            <a:spLocks noGrp="1"/>
          </p:cNvSpPr>
          <p:nvPr>
            <p:ph type="body" sz="quarter" idx="10"/>
          </p:nvPr>
        </p:nvSpPr>
        <p:spPr>
          <a:xfrm>
            <a:off x="213500" y="953123"/>
            <a:ext cx="12484929" cy="1303458"/>
          </a:xfrm>
          <a:prstGeom prst="rect">
            <a:avLst/>
          </a:prstGeom>
        </p:spPr>
        <p:txBody>
          <a:bodyPr vert="horz" wrap="square" lIns="143428" tIns="89642" rIns="143428" bIns="89642" rtlCol="0">
            <a:spAutoFit/>
          </a:bodyPr>
          <a:lstStyle/>
          <a:p>
            <a:r>
              <a:rPr lang="en-US" sz="2353" dirty="0"/>
              <a:t>Set of OS instances (real or virtual) stitched together to form a pool of resources</a:t>
            </a:r>
          </a:p>
          <a:p>
            <a:r>
              <a:rPr lang="en-US" sz="2353" dirty="0"/>
              <a:t>Cluster can scale to 1000s of machines, is self repairing, and scales-up or down</a:t>
            </a:r>
          </a:p>
          <a:p>
            <a:r>
              <a:rPr lang="en-US" sz="2353" dirty="0"/>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r>
              <a:rPr lang="en-US" dirty="0"/>
              <a:t/>
            </a:r>
            <a:br>
              <a:rPr lang="en-US" dirty="0"/>
            </a:br>
            <a:endParaRPr lang="en-US" dirty="0"/>
          </a:p>
        </p:txBody>
      </p:sp>
      <p:sp>
        <p:nvSpPr>
          <p:cNvPr id="22" name="Title 1"/>
          <p:cNvSpPr txBox="1">
            <a:spLocks/>
          </p:cNvSpPr>
          <p:nvPr/>
        </p:nvSpPr>
        <p:spPr>
          <a:xfrm>
            <a:off x="418643" y="74134"/>
            <a:ext cx="11655840" cy="899537"/>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Cluster</a:t>
            </a:r>
          </a:p>
        </p:txBody>
      </p:sp>
    </p:spTree>
    <p:extLst>
      <p:ext uri="{BB962C8B-B14F-4D97-AF65-F5344CB8AC3E}">
        <p14:creationId xmlns:p14="http://schemas.microsoft.com/office/powerpoint/2010/main" val="2938391557"/>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7" y="924680"/>
            <a:ext cx="11679301" cy="1822427"/>
          </a:xfrm>
          <a:prstGeom prst="rect">
            <a:avLst/>
          </a:prstGeom>
        </p:spPr>
        <p:txBody>
          <a:bodyPr vert="horz" wrap="square" lIns="143428" tIns="89642" rIns="143428" bIns="89642" rtlCol="0">
            <a:spAutoFit/>
          </a:bodyPr>
          <a:lstStyle/>
          <a:p>
            <a:r>
              <a:rPr lang="en-US" sz="2745" dirty="0"/>
              <a:t>Services types are composed of code/</a:t>
            </a:r>
            <a:r>
              <a:rPr lang="en-US" sz="2745" dirty="0" err="1"/>
              <a:t>config</a:t>
            </a:r>
            <a:r>
              <a:rPr lang="en-US" sz="2745" dirty="0"/>
              <a:t>/data packages</a:t>
            </a:r>
          </a:p>
          <a:p>
            <a:pPr lvl="1"/>
            <a:r>
              <a:rPr lang="en-US" sz="1568" dirty="0"/>
              <a:t>Code packages define an entry point (</a:t>
            </a:r>
            <a:r>
              <a:rPr lang="en-US" sz="1568" dirty="0" err="1"/>
              <a:t>dll</a:t>
            </a:r>
            <a:r>
              <a:rPr lang="en-US" sz="1568" dirty="0"/>
              <a:t> or exe) </a:t>
            </a:r>
          </a:p>
          <a:p>
            <a:pPr lvl="1"/>
            <a:r>
              <a:rPr lang="en-US" sz="1568" dirty="0" err="1"/>
              <a:t>Config</a:t>
            </a:r>
            <a:r>
              <a:rPr lang="en-US" sz="1568" dirty="0"/>
              <a:t> packages define service specific </a:t>
            </a:r>
            <a:r>
              <a:rPr lang="en-US" sz="1568" dirty="0" err="1"/>
              <a:t>config</a:t>
            </a:r>
            <a:r>
              <a:rPr lang="en-US" sz="1568" dirty="0"/>
              <a:t> information</a:t>
            </a:r>
          </a:p>
          <a:p>
            <a:pPr lvl="1"/>
            <a:r>
              <a:rPr lang="en-US" sz="1568" dirty="0"/>
              <a:t>Data packages define static resources (</a:t>
            </a:r>
            <a:r>
              <a:rPr lang="en-US" sz="1568" dirty="0" err="1"/>
              <a:t>eg</a:t>
            </a:r>
            <a:r>
              <a:rPr lang="en-US" sz="1568" dirty="0"/>
              <a:t>. images)</a:t>
            </a:r>
          </a:p>
          <a:p>
            <a:r>
              <a:rPr lang="en-US" sz="2745" dirty="0"/>
              <a:t>Packages can be independently versioned</a:t>
            </a:r>
          </a:p>
        </p:txBody>
      </p:sp>
      <p:sp>
        <p:nvSpPr>
          <p:cNvPr id="23" name="Title 1"/>
          <p:cNvSpPr>
            <a:spLocks noGrp="1"/>
          </p:cNvSpPr>
          <p:nvPr>
            <p:ph type="title"/>
          </p:nvPr>
        </p:nvSpPr>
        <p:spPr>
          <a:xfrm>
            <a:off x="283387" y="200858"/>
            <a:ext cx="10968069" cy="747791"/>
          </a:xfrm>
        </p:spPr>
        <p:txBody>
          <a:bodyPr>
            <a:normAutofit fontScale="90000"/>
          </a:bodyPr>
          <a:lstStyle/>
          <a:p>
            <a:r>
              <a:rPr lang="en-US" dirty="0"/>
              <a:t>Service type</a:t>
            </a:r>
          </a:p>
        </p:txBody>
      </p:sp>
      <p:sp>
        <p:nvSpPr>
          <p:cNvPr id="5" name="Rectangle 4"/>
          <p:cNvSpPr/>
          <p:nvPr/>
        </p:nvSpPr>
        <p:spPr>
          <a:xfrm>
            <a:off x="4452555" y="3503702"/>
            <a:ext cx="6723186" cy="274571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fr-FR"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1.0"&gt;</a:t>
            </a:r>
            <a:endPar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StatefulServiceType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ServiceTypeName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QueueServiceType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HasPersistedState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true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de-DE"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Code</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ServiceHost.exe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ConfigPackage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Config</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DataPackage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Data</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3" name="Straight Connector 2"/>
            <p:cNvCxnSpPr>
              <a:stCxn id="6" idx="2"/>
            </p:cNvCxnSpPr>
            <p:nvPr/>
          </p:nvCxnSpPr>
          <p:spPr>
            <a:xfrm>
              <a:off x="2141537" y="4183062"/>
              <a:ext cx="0" cy="2977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8263075"/>
      </p:ext>
    </p:ext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t>Declarative template for creating an application</a:t>
            </a:r>
          </a:p>
          <a:p>
            <a:r>
              <a:rPr lang="en-US" sz="3137" dirty="0"/>
              <a:t>Based on a set of service types</a:t>
            </a:r>
          </a:p>
          <a:p>
            <a:r>
              <a:rPr lang="en-US" sz="3137" dirty="0"/>
              <a:t>Used for packaging, deployment, and versioning</a:t>
            </a:r>
          </a:p>
        </p:txBody>
      </p:sp>
      <p:sp>
        <p:nvSpPr>
          <p:cNvPr id="3" name="Title 2"/>
          <p:cNvSpPr>
            <a:spLocks noGrp="1"/>
          </p:cNvSpPr>
          <p:nvPr>
            <p:ph type="title"/>
          </p:nvPr>
        </p:nvSpPr>
        <p:spPr/>
        <p:txBody>
          <a:bodyPr/>
          <a:lstStyle/>
          <a:p>
            <a:r>
              <a:rPr lang="en-US" dirty="0"/>
              <a:t>Application type</a:t>
            </a:r>
          </a:p>
        </p:txBody>
      </p:sp>
      <p:sp>
        <p:nvSpPr>
          <p:cNvPr id="4" name="Rectangle 3"/>
          <p:cNvSpPr/>
          <p:nvPr/>
        </p:nvSpPr>
        <p:spPr bwMode="auto">
          <a:xfrm>
            <a:off x="4021011" y="3300274"/>
            <a:ext cx="3809805" cy="5976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Application Type A</a:t>
            </a:r>
          </a:p>
        </p:txBody>
      </p:sp>
      <p:sp>
        <p:nvSpPr>
          <p:cNvPr id="6" name="Rectangle 5"/>
          <p:cNvSpPr/>
          <p:nvPr/>
        </p:nvSpPr>
        <p:spPr bwMode="auto">
          <a:xfrm>
            <a:off x="982922"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3</a:t>
            </a:r>
          </a:p>
        </p:txBody>
      </p:sp>
      <p:sp>
        <p:nvSpPr>
          <p:cNvPr id="9" name="Rectangle 8"/>
          <p:cNvSpPr/>
          <p:nvPr/>
        </p:nvSpPr>
        <p:spPr bwMode="auto">
          <a:xfrm>
            <a:off x="651391"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0" name="Rectangle 9"/>
          <p:cNvSpPr/>
          <p:nvPr/>
        </p:nvSpPr>
        <p:spPr bwMode="auto">
          <a:xfrm>
            <a:off x="1738584"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bwMode="auto">
          <a:xfrm>
            <a:off x="2825778" y="5410326"/>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18" name="Straight Connector 17"/>
          <p:cNvCxnSpPr/>
          <p:nvPr/>
        </p:nvCxnSpPr>
        <p:spPr>
          <a:xfrm>
            <a:off x="2207480" y="4176021"/>
            <a:ext cx="766097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83517"/>
      </p:ext>
    </p:ext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with Azure Service Fabric</a:t>
            </a:r>
          </a:p>
        </p:txBody>
      </p:sp>
    </p:spTree>
    <p:extLst>
      <p:ext uri="{BB962C8B-B14F-4D97-AF65-F5344CB8AC3E}">
        <p14:creationId xmlns:p14="http://schemas.microsoft.com/office/powerpoint/2010/main" val="1673667403"/>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a:solidFill>
                  <a:schemeClr val="tx1"/>
                </a:solidFill>
              </a:rPr>
              <a:t>Service Fabric Microservices</a:t>
            </a:r>
            <a:endParaRPr lang="en-US" dirty="0">
              <a:solidFill>
                <a:schemeClr val="tx1"/>
              </a:solidFill>
            </a:endParaRP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Service Fabric Cluster VMs</a:t>
            </a:r>
          </a:p>
        </p:txBody>
      </p:sp>
    </p:spTree>
    <p:extLst>
      <p:ext uri="{BB962C8B-B14F-4D97-AF65-F5344CB8AC3E}">
        <p14:creationId xmlns:p14="http://schemas.microsoft.com/office/powerpoint/2010/main" val="39697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chemeClr val="tx1"/>
                </a:solidFill>
              </a:rPr>
              <a:t>切割</a:t>
            </a:r>
            <a:r>
              <a:rPr lang="en-US" altLang="zh-TW" dirty="0" smtClean="0">
                <a:solidFill>
                  <a:schemeClr val="tx1"/>
                </a:solidFill>
              </a:rPr>
              <a:t>:</a:t>
            </a:r>
            <a:r>
              <a:rPr lang="zh-TW" altLang="en-US" dirty="0" smtClean="0">
                <a:solidFill>
                  <a:schemeClr val="tx1"/>
                </a:solidFill>
              </a:rPr>
              <a:t> 找出系統的邊界，挑出適合切割出獨立的微服務區塊</a:t>
            </a:r>
            <a:endParaRPr lang="en-US" altLang="zh-TW" dirty="0" smtClean="0">
              <a:solidFill>
                <a:schemeClr val="tx1"/>
              </a:solidFill>
            </a:endParaRPr>
          </a:p>
          <a:p>
            <a:r>
              <a:rPr lang="zh-TW" altLang="en-US" b="1" dirty="0" smtClean="0">
                <a:solidFill>
                  <a:schemeClr val="tx1"/>
                </a:solidFill>
              </a:rPr>
              <a:t>介面</a:t>
            </a:r>
            <a:r>
              <a:rPr lang="en-US" altLang="zh-TW" dirty="0" smtClean="0">
                <a:solidFill>
                  <a:schemeClr val="tx1"/>
                </a:solidFill>
              </a:rPr>
              <a:t>:</a:t>
            </a:r>
            <a:r>
              <a:rPr lang="zh-TW" altLang="en-US" dirty="0" smtClean="0">
                <a:solidFill>
                  <a:schemeClr val="tx1"/>
                </a:solidFill>
              </a:rPr>
              <a:t> 定義 </a:t>
            </a:r>
            <a:r>
              <a:rPr lang="en-US" altLang="zh-TW" dirty="0" smtClean="0">
                <a:solidFill>
                  <a:schemeClr val="tx1"/>
                </a:solidFill>
              </a:rPr>
              <a:t>API</a:t>
            </a:r>
            <a:r>
              <a:rPr lang="zh-TW" altLang="en-US" dirty="0" smtClean="0">
                <a:solidFill>
                  <a:schemeClr val="tx1"/>
                </a:solidFill>
              </a:rPr>
              <a:t> </a:t>
            </a:r>
            <a:r>
              <a:rPr lang="en-US" altLang="zh-TW" dirty="0" smtClean="0">
                <a:solidFill>
                  <a:schemeClr val="tx1"/>
                </a:solidFill>
              </a:rPr>
              <a:t>, PROTOCOL, </a:t>
            </a:r>
            <a:r>
              <a:rPr lang="zh-TW" altLang="en-US" dirty="0" smtClean="0">
                <a:solidFill>
                  <a:schemeClr val="tx1"/>
                </a:solidFill>
              </a:rPr>
              <a:t>對應的 </a:t>
            </a:r>
            <a:r>
              <a:rPr lang="en-US" altLang="zh-TW" dirty="0" smtClean="0">
                <a:solidFill>
                  <a:schemeClr val="tx1"/>
                </a:solidFill>
              </a:rPr>
              <a:t>SDK, </a:t>
            </a:r>
            <a:r>
              <a:rPr lang="zh-TW" altLang="en-US" dirty="0" smtClean="0">
                <a:solidFill>
                  <a:schemeClr val="tx1"/>
                </a:solidFill>
              </a:rPr>
              <a:t>版本相容</a:t>
            </a:r>
            <a:r>
              <a:rPr lang="zh-TW" altLang="en-US" dirty="0">
                <a:solidFill>
                  <a:schemeClr val="tx1"/>
                </a:solidFill>
              </a:rPr>
              <a:t>性</a:t>
            </a:r>
            <a:r>
              <a:rPr lang="zh-TW" altLang="en-US" dirty="0" smtClean="0">
                <a:solidFill>
                  <a:schemeClr val="tx1"/>
                </a:solidFill>
              </a:rPr>
              <a:t>與安全性原則</a:t>
            </a:r>
            <a:endParaRPr lang="en-US" altLang="zh-TW" dirty="0" smtClean="0">
              <a:solidFill>
                <a:schemeClr val="tx1"/>
              </a:solidFill>
            </a:endParaRPr>
          </a:p>
          <a:p>
            <a:r>
              <a:rPr lang="zh-TW" altLang="en-US" b="1" dirty="0" smtClean="0">
                <a:solidFill>
                  <a:schemeClr val="tx1"/>
                </a:solidFill>
              </a:rPr>
              <a:t>架構安全</a:t>
            </a:r>
            <a:r>
              <a:rPr lang="en-US" altLang="zh-TW" dirty="0" smtClean="0">
                <a:solidFill>
                  <a:schemeClr val="tx1"/>
                </a:solidFill>
              </a:rPr>
              <a:t>:</a:t>
            </a:r>
            <a:r>
              <a:rPr lang="zh-TW" altLang="en-US" dirty="0" smtClean="0">
                <a:solidFill>
                  <a:schemeClr val="tx1"/>
                </a:solidFill>
              </a:rPr>
              <a:t> 服務之間的安全機制，採用授權 </a:t>
            </a:r>
            <a:r>
              <a:rPr lang="en-US" altLang="zh-TW" dirty="0" smtClean="0">
                <a:solidFill>
                  <a:schemeClr val="tx1"/>
                </a:solidFill>
              </a:rPr>
              <a:t>TOKEN,</a:t>
            </a:r>
            <a:r>
              <a:rPr lang="zh-TW" altLang="en-US" dirty="0" smtClean="0">
                <a:solidFill>
                  <a:schemeClr val="tx1"/>
                </a:solidFill>
              </a:rPr>
              <a:t> </a:t>
            </a:r>
            <a:r>
              <a:rPr lang="en-US" altLang="zh-TW" dirty="0" smtClean="0">
                <a:solidFill>
                  <a:schemeClr val="tx1"/>
                </a:solidFill>
              </a:rPr>
              <a:t>JSON</a:t>
            </a:r>
            <a:r>
              <a:rPr lang="zh-TW" altLang="en-US" dirty="0" smtClean="0">
                <a:solidFill>
                  <a:schemeClr val="tx1"/>
                </a:solidFill>
              </a:rPr>
              <a:t> </a:t>
            </a:r>
            <a:r>
              <a:rPr lang="en-US" altLang="zh-TW" dirty="0" smtClean="0">
                <a:solidFill>
                  <a:schemeClr val="tx1"/>
                </a:solidFill>
              </a:rPr>
              <a:t>+</a:t>
            </a:r>
            <a:r>
              <a:rPr lang="zh-TW" altLang="en-US" dirty="0" smtClean="0">
                <a:solidFill>
                  <a:schemeClr val="tx1"/>
                </a:solidFill>
              </a:rPr>
              <a:t> 數位簽章</a:t>
            </a:r>
            <a:r>
              <a:rPr lang="en-US" altLang="zh-TW" dirty="0" smtClean="0">
                <a:solidFill>
                  <a:schemeClr val="tx1"/>
                </a:solidFill>
              </a:rPr>
              <a:t>(AES)</a:t>
            </a:r>
          </a:p>
          <a:p>
            <a:endParaRPr lang="en-US" altLang="zh-TW" b="1" dirty="0" smtClean="0">
              <a:solidFill>
                <a:schemeClr val="tx1"/>
              </a:solidFill>
            </a:endParaRPr>
          </a:p>
          <a:p>
            <a:r>
              <a:rPr lang="zh-TW" altLang="en-US" b="1" dirty="0" smtClean="0">
                <a:solidFill>
                  <a:schemeClr val="tx1"/>
                </a:solidFill>
              </a:rPr>
              <a:t>框架</a:t>
            </a:r>
            <a:r>
              <a:rPr lang="en-US" altLang="zh-TW" dirty="0" smtClean="0">
                <a:solidFill>
                  <a:schemeClr val="tx1"/>
                </a:solidFill>
              </a:rPr>
              <a:t>:</a:t>
            </a:r>
            <a:r>
              <a:rPr lang="zh-TW" altLang="en-US" dirty="0" smtClean="0">
                <a:solidFill>
                  <a:schemeClr val="tx1"/>
                </a:solidFill>
              </a:rPr>
              <a:t> 決定服務要採用的開發技術、框架、執行環境</a:t>
            </a:r>
            <a:endParaRPr lang="en-US" altLang="zh-TW" dirty="0" smtClean="0">
              <a:solidFill>
                <a:schemeClr val="tx1"/>
              </a:solidFill>
            </a:endParaRPr>
          </a:p>
          <a:p>
            <a:r>
              <a:rPr lang="zh-TW" altLang="en-US" b="1" dirty="0" smtClean="0">
                <a:solidFill>
                  <a:schemeClr val="tx1"/>
                </a:solidFill>
              </a:rPr>
              <a:t>重構</a:t>
            </a:r>
            <a:r>
              <a:rPr lang="en-US" altLang="zh-TW" dirty="0" smtClean="0">
                <a:solidFill>
                  <a:schemeClr val="tx1"/>
                </a:solidFill>
              </a:rPr>
              <a:t>:</a:t>
            </a:r>
            <a:r>
              <a:rPr lang="zh-TW" altLang="en-US" dirty="0" smtClean="0">
                <a:solidFill>
                  <a:schemeClr val="tx1"/>
                </a:solidFill>
              </a:rPr>
              <a:t> 用重構 </a:t>
            </a:r>
            <a:r>
              <a:rPr lang="en-US" altLang="zh-TW" dirty="0" smtClean="0">
                <a:solidFill>
                  <a:schemeClr val="tx1"/>
                </a:solidFill>
              </a:rPr>
              <a:t>+</a:t>
            </a:r>
            <a:r>
              <a:rPr lang="zh-TW" altLang="en-US" dirty="0" smtClean="0">
                <a:solidFill>
                  <a:schemeClr val="tx1"/>
                </a:solidFill>
              </a:rPr>
              <a:t> 單元測試，逐步改善原本</a:t>
            </a:r>
            <a:r>
              <a:rPr lang="zh-TW" altLang="en-US" dirty="0">
                <a:solidFill>
                  <a:schemeClr val="tx1"/>
                </a:solidFill>
              </a:rPr>
              <a:t>的</a:t>
            </a:r>
            <a:r>
              <a:rPr lang="zh-TW" altLang="en-US" dirty="0" smtClean="0">
                <a:solidFill>
                  <a:schemeClr val="tx1"/>
                </a:solidFill>
              </a:rPr>
              <a:t>系統架構，切割出獨立服務</a:t>
            </a:r>
            <a:endParaRPr lang="en-US" altLang="zh-TW" dirty="0" smtClean="0">
              <a:solidFill>
                <a:schemeClr val="tx1"/>
              </a:solidFill>
            </a:endParaRPr>
          </a:p>
          <a:p>
            <a:r>
              <a:rPr lang="zh-TW" altLang="en-US" b="1" dirty="0" smtClean="0">
                <a:solidFill>
                  <a:schemeClr val="tx1"/>
                </a:solidFill>
              </a:rPr>
              <a:t>測試</a:t>
            </a:r>
            <a:r>
              <a:rPr lang="en-US" altLang="zh-TW" dirty="0" smtClean="0">
                <a:solidFill>
                  <a:schemeClr val="tx1"/>
                </a:solidFill>
              </a:rPr>
              <a:t>:</a:t>
            </a:r>
            <a:r>
              <a:rPr lang="zh-TW" altLang="en-US" dirty="0" smtClean="0">
                <a:solidFill>
                  <a:schemeClr val="tx1"/>
                </a:solidFill>
              </a:rPr>
              <a:t> 佈署容易，可局部更新，可隨時使用真實的環境測試</a:t>
            </a:r>
            <a:endParaRPr lang="en-US" altLang="zh-TW" dirty="0">
              <a:solidFill>
                <a:schemeClr val="tx1"/>
              </a:solidFill>
            </a:endParaRPr>
          </a:p>
          <a:p>
            <a:r>
              <a:rPr lang="zh-TW" altLang="en-US" b="1" dirty="0" smtClean="0">
                <a:solidFill>
                  <a:schemeClr val="tx1"/>
                </a:solidFill>
              </a:rPr>
              <a:t>追蹤</a:t>
            </a:r>
            <a:r>
              <a:rPr lang="en-US" altLang="zh-TW" dirty="0" smtClean="0">
                <a:solidFill>
                  <a:schemeClr val="tx1"/>
                </a:solidFill>
              </a:rPr>
              <a:t>:</a:t>
            </a:r>
            <a:r>
              <a:rPr lang="zh-TW" altLang="en-US" dirty="0" smtClean="0">
                <a:solidFill>
                  <a:schemeClr val="tx1"/>
                </a:solidFill>
              </a:rPr>
              <a:t> 規劃統一的 </a:t>
            </a:r>
            <a:r>
              <a:rPr lang="en-US" altLang="zh-TW" dirty="0" smtClean="0">
                <a:solidFill>
                  <a:schemeClr val="tx1"/>
                </a:solidFill>
              </a:rPr>
              <a:t>LOG</a:t>
            </a:r>
            <a:r>
              <a:rPr lang="zh-TW" altLang="en-US" dirty="0" smtClean="0">
                <a:solidFill>
                  <a:schemeClr val="tx1"/>
                </a:solidFill>
              </a:rPr>
              <a:t> 機制，按操作序號追蹤，解決跨服務問題排除</a:t>
            </a:r>
            <a:endParaRPr lang="en-US" altLang="zh-TW" dirty="0" smtClean="0">
              <a:solidFill>
                <a:schemeClr val="tx1"/>
              </a:solidFill>
            </a:endParaRPr>
          </a:p>
          <a:p>
            <a:endParaRPr lang="en-US" altLang="zh-TW" b="1" dirty="0" smtClean="0">
              <a:solidFill>
                <a:schemeClr val="tx1"/>
              </a:solidFill>
            </a:endParaRPr>
          </a:p>
          <a:p>
            <a:r>
              <a:rPr lang="zh-TW" altLang="en-US" b="1" dirty="0" smtClean="0">
                <a:solidFill>
                  <a:schemeClr val="tx1"/>
                </a:solidFill>
              </a:rPr>
              <a:t>監控</a:t>
            </a:r>
            <a:r>
              <a:rPr lang="en-US" altLang="zh-TW" dirty="0">
                <a:solidFill>
                  <a:schemeClr val="tx1"/>
                </a:solidFill>
              </a:rPr>
              <a:t>:</a:t>
            </a:r>
            <a:r>
              <a:rPr lang="zh-TW" altLang="en-US" dirty="0">
                <a:solidFill>
                  <a:schemeClr val="tx1"/>
                </a:solidFill>
              </a:rPr>
              <a:t> 服務運作狀況，服務效能表現，服務失敗後的處理原則</a:t>
            </a:r>
            <a:endParaRPr lang="en-US" altLang="zh-TW" dirty="0">
              <a:solidFill>
                <a:schemeClr val="tx1"/>
              </a:solidFill>
            </a:endParaRPr>
          </a:p>
          <a:p>
            <a:r>
              <a:rPr lang="zh-TW" altLang="en-US" b="1" dirty="0" smtClean="0">
                <a:solidFill>
                  <a:schemeClr val="tx1"/>
                </a:solidFill>
              </a:rPr>
              <a:t>壓測</a:t>
            </a:r>
            <a:r>
              <a:rPr lang="en-US" altLang="zh-TW" dirty="0" smtClean="0">
                <a:solidFill>
                  <a:schemeClr val="tx1"/>
                </a:solidFill>
              </a:rPr>
              <a:t>:</a:t>
            </a:r>
            <a:r>
              <a:rPr lang="zh-TW" altLang="en-US" dirty="0" smtClean="0">
                <a:solidFill>
                  <a:schemeClr val="tx1"/>
                </a:solidFill>
              </a:rPr>
              <a:t> 了解單一服務效能瓶頸，與運作規模的上限</a:t>
            </a:r>
            <a:endParaRPr lang="en-US" altLang="zh-TW" dirty="0" smtClean="0">
              <a:solidFill>
                <a:schemeClr val="tx1"/>
              </a:solidFill>
            </a:endParaRPr>
          </a:p>
        </p:txBody>
      </p:sp>
    </p:spTree>
    <p:extLst>
      <p:ext uri="{BB962C8B-B14F-4D97-AF65-F5344CB8AC3E}">
        <p14:creationId xmlns:p14="http://schemas.microsoft.com/office/powerpoint/2010/main" val="411935447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dirty="0">
                <a:solidFill>
                  <a:schemeClr val="tx1"/>
                </a:solidFill>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#FAIL</a:t>
            </a:r>
          </a:p>
        </p:txBody>
      </p:sp>
    </p:spTree>
    <p:extLst>
      <p:ext uri="{BB962C8B-B14F-4D97-AF65-F5344CB8AC3E}">
        <p14:creationId xmlns:p14="http://schemas.microsoft.com/office/powerpoint/2010/main" val="30366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p:cNvSpPr>
            <a:spLocks noGrp="1"/>
          </p:cNvSpPr>
          <p:nvPr>
            <p:ph type="title"/>
          </p:nvPr>
        </p:nvSpPr>
        <p:spPr>
          <a:xfrm>
            <a:off x="265903" y="379750"/>
            <a:ext cx="11426711" cy="881854"/>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9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4"/>
          <p:cNvSpPr/>
          <p:nvPr/>
        </p:nvSpPr>
        <p:spPr bwMode="auto">
          <a:xfrm>
            <a:off x="269241" y="1456887"/>
            <a:ext cx="3742594" cy="4809002"/>
          </a:xfrm>
          <a:prstGeom prst="rect">
            <a:avLst/>
          </a:pr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Guest Executables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Bring any exe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Any language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Any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Packaged as Application</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Services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services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Concurrent, granular state changes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Use of the Reliable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Transactions across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Actors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actor objects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Simplified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Single Threaded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Great for scaled out compute and state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itle 8"/>
          <p:cNvSpPr>
            <a:spLocks noGrp="1"/>
          </p:cNvSpPr>
          <p:nvPr>
            <p:ph type="title"/>
          </p:nvPr>
        </p:nvSpPr>
        <p:spPr/>
        <p:txBody>
          <a:bodyPr/>
          <a:lstStyle/>
          <a:p>
            <a:r>
              <a:rPr lang="en-US" dirty="0"/>
              <a:t>Service Fabric Programming Models</a:t>
            </a:r>
            <a:br>
              <a:rPr lang="en-US" dirty="0"/>
            </a:br>
            <a:endParaRPr lang="en-US" dirty="0"/>
          </a:p>
        </p:txBody>
      </p:sp>
    </p:spTree>
    <p:extLst>
      <p:ext uri="{BB962C8B-B14F-4D97-AF65-F5344CB8AC3E}">
        <p14:creationId xmlns:p14="http://schemas.microsoft.com/office/powerpoint/2010/main" val="55012741"/>
      </p:ext>
    </p:extLst>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562435" y="1309907"/>
            <a:ext cx="10173552" cy="12576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Reliable collections make it easy to build stateful services</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An evolution of .NET collections - for the cloud</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ReliableDictionary</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&lt;T1,T2&gt; and </a:t>
            </a: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ReliableQueue</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&lt;T&gt;</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89635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Services</a:t>
            </a:r>
          </a:p>
        </p:txBody>
      </p:sp>
      <p:sp>
        <p:nvSpPr>
          <p:cNvPr id="4"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463104" y="3274408"/>
            <a:ext cx="2740793"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Single-threaded</a:t>
            </a:r>
          </a:p>
        </p:txBody>
      </p:sp>
      <p:sp>
        <p:nvSpPr>
          <p:cNvPr id="6" name="TextBox 5"/>
          <p:cNvSpPr txBox="1"/>
          <p:nvPr/>
        </p:nvSpPr>
        <p:spPr>
          <a:xfrm>
            <a:off x="3414953" y="3274408"/>
            <a:ext cx="3660401"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Concurrent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Multi-threaded</a:t>
            </a:r>
          </a:p>
        </p:txBody>
      </p:sp>
      <p:sp>
        <p:nvSpPr>
          <p:cNvPr id="7" name="TextBox 6"/>
          <p:cNvSpPr txBox="1"/>
          <p:nvPr/>
        </p:nvSpPr>
        <p:spPr>
          <a:xfrm>
            <a:off x="7260060" y="3249966"/>
            <a:ext cx="4091541" cy="3316487"/>
          </a:xfrm>
          <a:prstGeom prst="rect">
            <a:avLst/>
          </a:prstGeom>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94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Reliable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Multi-machine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Replicated (HA)</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Persistence (durable)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Asynchronous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Transactional</a:t>
            </a:r>
          </a:p>
        </p:txBody>
      </p:sp>
    </p:spTree>
    <p:extLst>
      <p:ext uri="{BB962C8B-B14F-4D97-AF65-F5344CB8AC3E}">
        <p14:creationId xmlns:p14="http://schemas.microsoft.com/office/powerpoint/2010/main" val="3575805023"/>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Everything happens or nothing happens!</a:t>
            </a:r>
          </a:p>
        </p:txBody>
      </p:sp>
    </p:spTree>
    <p:extLst>
      <p:ext uri="{BB962C8B-B14F-4D97-AF65-F5344CB8AC3E}">
        <p14:creationId xmlns:p14="http://schemas.microsoft.com/office/powerpoint/2010/main" val="290748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Actors</a:t>
            </a:r>
          </a:p>
        </p:txBody>
      </p:sp>
      <p:sp>
        <p:nvSpPr>
          <p:cNvPr id="5" name="Text Placeholder 5"/>
          <p:cNvSpPr txBox="1">
            <a:spLocks/>
          </p:cNvSpPr>
          <p:nvPr/>
        </p:nvSpPr>
        <p:spPr bwMode="auto">
          <a:xfrm>
            <a:off x="412150" y="1391491"/>
            <a:ext cx="11331265" cy="49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43428" rIns="179285" bIns="143428" numCol="1" anchor="t" anchorCtr="0" compatLnSpc="1">
            <a:prstTxWarp prst="textNoShape">
              <a:avLst/>
            </a:prstTxWarp>
          </a:bodyPr>
          <a:lst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MS PGothic"/>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S PGothic"/>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S PGothic"/>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Independent units of compute and state</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Large number of them executing in parallel</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Communicates using asynchronous messaging</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Single threaded execution</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Automatically created and dehydrated as necessary</a:t>
            </a:r>
          </a:p>
        </p:txBody>
      </p:sp>
      <p:grpSp>
        <p:nvGrpSpPr>
          <p:cNvPr id="6" name="Group 5"/>
          <p:cNvGrpSpPr/>
          <p:nvPr/>
        </p:nvGrpSpPr>
        <p:grpSpPr>
          <a:xfrm>
            <a:off x="4841019" y="4325415"/>
            <a:ext cx="673556" cy="696382"/>
            <a:chOff x="4604545" y="1640238"/>
            <a:chExt cx="392110" cy="392110"/>
          </a:xfrm>
          <a:solidFill>
            <a:schemeClr val="tx1"/>
          </a:solidFill>
        </p:grpSpPr>
        <p:grpSp>
          <p:nvGrpSpPr>
            <p:cNvPr id="7" name="Group 36"/>
            <p:cNvGrpSpPr/>
            <p:nvPr/>
          </p:nvGrpSpPr>
          <p:grpSpPr bwMode="black">
            <a:xfrm>
              <a:off x="4673640" y="1736214"/>
              <a:ext cx="253920" cy="200159"/>
              <a:chOff x="3358790" y="376388"/>
              <a:chExt cx="1516063" cy="1195388"/>
            </a:xfrm>
            <a:grpFill/>
          </p:grpSpPr>
          <p:sp>
            <p:nvSpPr>
              <p:cNvPr id="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3"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4"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8" name="Donut 7"/>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15" name="Group 14"/>
          <p:cNvGrpSpPr/>
          <p:nvPr/>
        </p:nvGrpSpPr>
        <p:grpSpPr>
          <a:xfrm>
            <a:off x="7086197" y="5415949"/>
            <a:ext cx="673556" cy="696382"/>
            <a:chOff x="4046256" y="2408118"/>
            <a:chExt cx="392110" cy="392110"/>
          </a:xfrm>
          <a:solidFill>
            <a:schemeClr val="tx1"/>
          </a:solidFill>
        </p:grpSpPr>
        <p:grpSp>
          <p:nvGrpSpPr>
            <p:cNvPr id="16" name="Group 142"/>
            <p:cNvGrpSpPr/>
            <p:nvPr/>
          </p:nvGrpSpPr>
          <p:grpSpPr bwMode="black">
            <a:xfrm>
              <a:off x="4134994" y="2521400"/>
              <a:ext cx="214635" cy="165546"/>
              <a:chOff x="6673850" y="4338638"/>
              <a:chExt cx="1403351" cy="1082675"/>
            </a:xfrm>
            <a:grpFill/>
          </p:grpSpPr>
          <p:sp>
            <p:nvSpPr>
              <p:cNvPr id="1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1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1"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5"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17" name="Donut 16"/>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29" name="Freeform 14"/>
          <p:cNvSpPr>
            <a:spLocks noEditPoints="1"/>
          </p:cNvSpPr>
          <p:nvPr/>
        </p:nvSpPr>
        <p:spPr bwMode="black">
          <a:xfrm>
            <a:off x="7140391" y="4425370"/>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0" name="Group 29"/>
          <p:cNvGrpSpPr/>
          <p:nvPr/>
        </p:nvGrpSpPr>
        <p:grpSpPr>
          <a:xfrm>
            <a:off x="3080225" y="4312433"/>
            <a:ext cx="673556" cy="696382"/>
            <a:chOff x="4179295" y="3183652"/>
            <a:chExt cx="392110" cy="392110"/>
          </a:xfrm>
          <a:solidFill>
            <a:schemeClr val="tx1"/>
          </a:solidFill>
        </p:grpSpPr>
        <p:sp>
          <p:nvSpPr>
            <p:cNvPr id="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vert="horz" wrap="square" lIns="80680" tIns="40341" rIns="80680" bIns="40341"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2" name="Donut 31"/>
            <p:cNvSpPr>
              <a:spLocks noChangeAspect="1"/>
            </p:cNvSpPr>
            <p:nvPr/>
          </p:nvSpPr>
          <p:spPr bwMode="auto">
            <a:xfrm>
              <a:off x="4179295" y="3183652"/>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33" name="Freeform 46"/>
          <p:cNvSpPr>
            <a:spLocks noEditPoints="1"/>
          </p:cNvSpPr>
          <p:nvPr/>
        </p:nvSpPr>
        <p:spPr bwMode="black">
          <a:xfrm>
            <a:off x="8124019" y="4813900"/>
            <a:ext cx="689925" cy="673835"/>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4" name="Freeform 22"/>
          <p:cNvSpPr>
            <a:spLocks noEditPoints="1"/>
          </p:cNvSpPr>
          <p:nvPr/>
        </p:nvSpPr>
        <p:spPr bwMode="black">
          <a:xfrm>
            <a:off x="6132302" y="5906463"/>
            <a:ext cx="676287" cy="70202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5" name="Group 34"/>
          <p:cNvGrpSpPr/>
          <p:nvPr/>
        </p:nvGrpSpPr>
        <p:grpSpPr>
          <a:xfrm>
            <a:off x="8090355" y="5922265"/>
            <a:ext cx="673556" cy="696382"/>
            <a:chOff x="4604545" y="1640238"/>
            <a:chExt cx="392110" cy="392110"/>
          </a:xfrm>
          <a:solidFill>
            <a:schemeClr val="tx1"/>
          </a:solidFill>
        </p:grpSpPr>
        <p:grpSp>
          <p:nvGrpSpPr>
            <p:cNvPr id="36" name="Group 36"/>
            <p:cNvGrpSpPr/>
            <p:nvPr/>
          </p:nvGrpSpPr>
          <p:grpSpPr bwMode="black">
            <a:xfrm>
              <a:off x="4673640" y="1736214"/>
              <a:ext cx="253920" cy="200159"/>
              <a:chOff x="3358790" y="376388"/>
              <a:chExt cx="1516063" cy="1195388"/>
            </a:xfrm>
            <a:grpFill/>
          </p:grpSpPr>
          <p:sp>
            <p:nvSpPr>
              <p:cNvPr id="3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3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2"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3"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37" name="Donut 36"/>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44" name="Group 43"/>
          <p:cNvGrpSpPr/>
          <p:nvPr/>
        </p:nvGrpSpPr>
        <p:grpSpPr>
          <a:xfrm>
            <a:off x="9038720" y="4525817"/>
            <a:ext cx="673556" cy="696382"/>
            <a:chOff x="4046256" y="2408118"/>
            <a:chExt cx="392110" cy="392110"/>
          </a:xfrm>
          <a:solidFill>
            <a:schemeClr val="tx1"/>
          </a:solidFill>
        </p:grpSpPr>
        <p:grpSp>
          <p:nvGrpSpPr>
            <p:cNvPr id="45" name="Group 142"/>
            <p:cNvGrpSpPr/>
            <p:nvPr/>
          </p:nvGrpSpPr>
          <p:grpSpPr bwMode="black">
            <a:xfrm>
              <a:off x="4134994" y="2521400"/>
              <a:ext cx="214635" cy="165546"/>
              <a:chOff x="6673850" y="4338638"/>
              <a:chExt cx="1403351" cy="1082675"/>
            </a:xfrm>
            <a:grpFill/>
          </p:grpSpPr>
          <p:sp>
            <p:nvSpPr>
              <p:cNvPr id="4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0"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4"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46" name="Donut 45"/>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58" name="Group 57"/>
          <p:cNvGrpSpPr/>
          <p:nvPr/>
        </p:nvGrpSpPr>
        <p:grpSpPr>
          <a:xfrm>
            <a:off x="4034274" y="5906463"/>
            <a:ext cx="673556" cy="696382"/>
            <a:chOff x="3233165" y="1874357"/>
            <a:chExt cx="392110" cy="392110"/>
          </a:xfrm>
          <a:solidFill>
            <a:schemeClr val="tx1"/>
          </a:solidFill>
        </p:grpSpPr>
        <p:sp>
          <p:nvSpPr>
            <p:cNvPr id="5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0" name="Donut 59"/>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61" name="Group 60"/>
          <p:cNvGrpSpPr/>
          <p:nvPr/>
        </p:nvGrpSpPr>
        <p:grpSpPr>
          <a:xfrm>
            <a:off x="6044488" y="4851347"/>
            <a:ext cx="673556" cy="696382"/>
            <a:chOff x="4604545" y="1640238"/>
            <a:chExt cx="392110" cy="392110"/>
          </a:xfrm>
          <a:solidFill>
            <a:schemeClr val="tx1"/>
          </a:solidFill>
        </p:grpSpPr>
        <p:grpSp>
          <p:nvGrpSpPr>
            <p:cNvPr id="62" name="Group 36"/>
            <p:cNvGrpSpPr/>
            <p:nvPr/>
          </p:nvGrpSpPr>
          <p:grpSpPr bwMode="black">
            <a:xfrm>
              <a:off x="4673640" y="1736214"/>
              <a:ext cx="253920" cy="200159"/>
              <a:chOff x="3358790" y="376388"/>
              <a:chExt cx="1516063" cy="1195388"/>
            </a:xfrm>
            <a:grpFill/>
          </p:grpSpPr>
          <p:sp>
            <p:nvSpPr>
              <p:cNvPr id="6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8"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9"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63" name="Donut 62"/>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0" name="Freeform 14"/>
          <p:cNvSpPr>
            <a:spLocks noEditPoints="1"/>
          </p:cNvSpPr>
          <p:nvPr/>
        </p:nvSpPr>
        <p:spPr bwMode="black">
          <a:xfrm>
            <a:off x="3795344" y="4911786"/>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1" name="Group 70"/>
          <p:cNvGrpSpPr/>
          <p:nvPr/>
        </p:nvGrpSpPr>
        <p:grpSpPr>
          <a:xfrm>
            <a:off x="4961627" y="5362881"/>
            <a:ext cx="673556" cy="696382"/>
            <a:chOff x="3233165" y="1874357"/>
            <a:chExt cx="392110" cy="392110"/>
          </a:xfrm>
          <a:solidFill>
            <a:schemeClr val="tx1"/>
          </a:solidFill>
        </p:grpSpPr>
        <p:sp>
          <p:nvSpPr>
            <p:cNvPr id="7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3" name="Donut 72"/>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4" name="Freeform 73"/>
          <p:cNvSpPr>
            <a:spLocks noEditPoints="1"/>
          </p:cNvSpPr>
          <p:nvPr/>
        </p:nvSpPr>
        <p:spPr bwMode="black">
          <a:xfrm>
            <a:off x="2708786" y="5230690"/>
            <a:ext cx="673562" cy="696388"/>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5" name="Group 74"/>
          <p:cNvGrpSpPr/>
          <p:nvPr/>
        </p:nvGrpSpPr>
        <p:grpSpPr>
          <a:xfrm>
            <a:off x="9038720" y="5490772"/>
            <a:ext cx="673556" cy="696382"/>
            <a:chOff x="3233165" y="1874357"/>
            <a:chExt cx="392110" cy="392110"/>
          </a:xfrm>
          <a:solidFill>
            <a:schemeClr val="tx1"/>
          </a:solidFill>
        </p:grpSpPr>
        <p:sp>
          <p:nvSpPr>
            <p:cNvPr id="7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7" name="Donut 76"/>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2426883420"/>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Running </a:t>
            </a:r>
            <a:r>
              <a:rPr lang="en-US" dirty="0" err="1"/>
              <a:t>Microservices</a:t>
            </a:r>
            <a:r>
              <a:rPr lang="en-US" dirty="0"/>
              <a:t> at Scale</a:t>
            </a:r>
          </a:p>
        </p:txBody>
      </p:sp>
    </p:spTree>
    <p:extLst>
      <p:ext uri="{BB962C8B-B14F-4D97-AF65-F5344CB8AC3E}">
        <p14:creationId xmlns:p14="http://schemas.microsoft.com/office/powerpoint/2010/main" val="763790421"/>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1</a:t>
            </a:r>
          </a:p>
        </p:txBody>
      </p:sp>
      <p:sp>
        <p:nvSpPr>
          <p:cNvPr id="12" name="Title 158"/>
          <p:cNvSpPr>
            <a:spLocks noGrp="1"/>
          </p:cNvSpPr>
          <p:nvPr>
            <p:ph type="title"/>
          </p:nvPr>
        </p:nvSpPr>
        <p:spPr/>
        <p:txBody>
          <a:bodyPr/>
          <a:lstStyle/>
          <a:p>
            <a:r>
              <a:rPr lang="en-US" dirty="0"/>
              <a:t>Service partitioning</a:t>
            </a:r>
          </a:p>
        </p:txBody>
      </p:sp>
      <p:sp>
        <p:nvSpPr>
          <p:cNvPr id="13" name="Rectangle 12"/>
          <p:cNvSpPr/>
          <p:nvPr/>
        </p:nvSpPr>
        <p:spPr>
          <a:xfrm>
            <a:off x="2789328" y="4456485"/>
            <a:ext cx="1120531" cy="314082"/>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P2</a:t>
            </a:r>
          </a:p>
        </p:txBody>
      </p:sp>
      <p:sp>
        <p:nvSpPr>
          <p:cNvPr id="14" name="Rectangle 13"/>
          <p:cNvSpPr/>
          <p:nvPr/>
        </p:nvSpPr>
        <p:spPr>
          <a:xfrm>
            <a:off x="4612692" y="5354253"/>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5" name="Rectangle 14"/>
          <p:cNvSpPr/>
          <p:nvPr/>
        </p:nvSpPr>
        <p:spPr>
          <a:xfrm>
            <a:off x="6407589" y="4460328"/>
            <a:ext cx="1120531" cy="3140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6" name="Rectangle 15"/>
          <p:cNvSpPr/>
          <p:nvPr/>
        </p:nvSpPr>
        <p:spPr>
          <a:xfrm>
            <a:off x="2776538" y="4909489"/>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7" name="Rectangle 16"/>
          <p:cNvSpPr/>
          <p:nvPr/>
        </p:nvSpPr>
        <p:spPr>
          <a:xfrm>
            <a:off x="950497" y="5354253"/>
            <a:ext cx="1120531" cy="314082"/>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P4</a:t>
            </a:r>
          </a:p>
        </p:txBody>
      </p:sp>
      <p:sp>
        <p:nvSpPr>
          <p:cNvPr id="18" name="Rectangle 17"/>
          <p:cNvSpPr/>
          <p:nvPr/>
        </p:nvSpPr>
        <p:spPr>
          <a:xfrm>
            <a:off x="4610272"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9" name="Rectangle 18"/>
          <p:cNvSpPr/>
          <p:nvPr/>
        </p:nvSpPr>
        <p:spPr>
          <a:xfrm>
            <a:off x="4610272" y="4464726"/>
            <a:ext cx="1120531" cy="31408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P1</a:t>
            </a:r>
          </a:p>
        </p:txBody>
      </p:sp>
      <p:sp>
        <p:nvSpPr>
          <p:cNvPr id="20" name="Rectangle 19"/>
          <p:cNvSpPr/>
          <p:nvPr/>
        </p:nvSpPr>
        <p:spPr>
          <a:xfrm>
            <a:off x="2789328" y="5351518"/>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1" name="Rectangle 20"/>
          <p:cNvSpPr/>
          <p:nvPr/>
        </p:nvSpPr>
        <p:spPr>
          <a:xfrm>
            <a:off x="6407589" y="4909489"/>
            <a:ext cx="1120531" cy="31408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P3</a:t>
            </a:r>
          </a:p>
        </p:txBody>
      </p:sp>
      <p:sp>
        <p:nvSpPr>
          <p:cNvPr id="22" name="Rectangle 21"/>
          <p:cNvSpPr/>
          <p:nvPr/>
        </p:nvSpPr>
        <p:spPr>
          <a:xfrm>
            <a:off x="950497"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3" name="Rectangle 22"/>
          <p:cNvSpPr/>
          <p:nvPr/>
        </p:nvSpPr>
        <p:spPr>
          <a:xfrm>
            <a:off x="6394334" y="5336306"/>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4" name="Rectangle 23"/>
          <p:cNvSpPr/>
          <p:nvPr/>
        </p:nvSpPr>
        <p:spPr>
          <a:xfrm>
            <a:off x="938915" y="4456485"/>
            <a:ext cx="1121969" cy="32232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Services can be partitioned for scale-out.</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You can choose your own partitioning scheme.</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 partitions are striped across machines in the cluster.</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Replicas automatically scale out &amp; in on cluster changes</a:t>
            </a:r>
          </a:p>
        </p:txBody>
      </p:sp>
    </p:spTree>
    <p:extLst>
      <p:ext uri="{BB962C8B-B14F-4D97-AF65-F5344CB8AC3E}">
        <p14:creationId xmlns:p14="http://schemas.microsoft.com/office/powerpoint/2010/main" val="4198490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
          <p:cNvSpPr>
            <a:spLocks noGrp="1"/>
          </p:cNvSpPr>
          <p:nvPr>
            <p:ph type="body" sz="quarter" idx="10"/>
          </p:nvPr>
        </p:nvSpPr>
        <p:spPr>
          <a:xfrm>
            <a:off x="358944" y="1070901"/>
            <a:ext cx="11656947" cy="608414"/>
          </a:xfrm>
        </p:spPr>
        <p:txBody>
          <a:bodyPr/>
          <a:lstStyle/>
          <a:p>
            <a:pPr marL="0" indent="0">
              <a:buNone/>
            </a:pPr>
            <a:r>
              <a:rPr lang="en-US" sz="3000" dirty="0"/>
              <a:t>Visibility into how your services are doing when running in production</a:t>
            </a:r>
          </a:p>
        </p:txBody>
      </p:sp>
      <p:sp>
        <p:nvSpPr>
          <p:cNvPr id="38" name="Title 2"/>
          <p:cNvSpPr>
            <a:spLocks noGrp="1"/>
          </p:cNvSpPr>
          <p:nvPr>
            <p:ph type="title"/>
          </p:nvPr>
        </p:nvSpPr>
        <p:spPr>
          <a:xfrm>
            <a:off x="275465" y="295719"/>
            <a:ext cx="11887877" cy="917445"/>
          </a:xfrm>
        </p:spPr>
        <p:txBody>
          <a:bodyPr/>
          <a:lstStyle/>
          <a:p>
            <a:r>
              <a:rPr lang="en-US" dirty="0"/>
              <a:t>Monitoring your Services</a:t>
            </a:r>
          </a:p>
        </p:txBody>
      </p:sp>
      <p:grpSp>
        <p:nvGrpSpPr>
          <p:cNvPr id="39" name="Group 38"/>
          <p:cNvGrpSpPr/>
          <p:nvPr/>
        </p:nvGrpSpPr>
        <p:grpSpPr>
          <a:xfrm>
            <a:off x="358944" y="4122788"/>
            <a:ext cx="11199810" cy="1618524"/>
            <a:chOff x="350836" y="352915"/>
            <a:chExt cx="11201399" cy="1618754"/>
          </a:xfrm>
        </p:grpSpPr>
        <p:sp>
          <p:nvSpPr>
            <p:cNvPr id="40" name="Freeform 39"/>
            <p:cNvSpPr/>
            <p:nvPr/>
          </p:nvSpPr>
          <p:spPr>
            <a:xfrm>
              <a:off x="350836" y="352915"/>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Performance and stress response</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Rich built-in metrics for Actors and Services programming models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Easy to add custom application performance metrics</a:t>
              </a:r>
            </a:p>
          </p:txBody>
        </p:sp>
        <p:sp>
          <p:nvSpPr>
            <p:cNvPr id="41" name="Rounded Rectangle 40"/>
            <p:cNvSpPr/>
            <p:nvPr/>
          </p:nvSpPr>
          <p:spPr>
            <a:xfrm>
              <a:off x="821517" y="442170"/>
              <a:ext cx="1703172" cy="1295003"/>
            </a:xfrm>
            <a:prstGeom prst="roundRect">
              <a:avLst>
                <a:gd name="adj" fmla="val 10000"/>
              </a:avLst>
            </a:prstGeom>
            <a:blipFill rotWithShape="1">
              <a:blip r:embed="rId3"/>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 name="Group 3"/>
          <p:cNvGrpSpPr/>
          <p:nvPr/>
        </p:nvGrpSpPr>
        <p:grpSpPr>
          <a:xfrm>
            <a:off x="358944" y="2256751"/>
            <a:ext cx="11199810" cy="1618524"/>
            <a:chOff x="618720" y="3475962"/>
            <a:chExt cx="11201399" cy="1618754"/>
          </a:xfrm>
        </p:grpSpPr>
        <p:sp>
          <p:nvSpPr>
            <p:cNvPr id="47" name="Freeform 46"/>
            <p:cNvSpPr/>
            <p:nvPr/>
          </p:nvSpPr>
          <p:spPr>
            <a:xfrm>
              <a:off x="618720" y="3475962"/>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Health status monitoring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Built-in health status for cluster and services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Flexible and extensible health store for custom app health reporting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Allows continuous monitoring for real-time alerting on problems in production </a:t>
              </a:r>
            </a:p>
          </p:txBody>
        </p:sp>
        <p:sp>
          <p:nvSpPr>
            <p:cNvPr id="48" name="Rounded Rectangle 47"/>
            <p:cNvSpPr/>
            <p:nvPr/>
          </p:nvSpPr>
          <p:spPr>
            <a:xfrm>
              <a:off x="1089643" y="3637929"/>
              <a:ext cx="1702930" cy="1294820"/>
            </a:xfrm>
            <a:prstGeom prst="roundRect">
              <a:avLst>
                <a:gd name="adj" fmla="val 10000"/>
              </a:avLst>
            </a:prstGeom>
            <a:blipFill dpi="0" rotWithShape="1">
              <a:blip r:embed="rId4"/>
              <a:srcRect/>
              <a:stretch>
                <a:fillRect/>
              </a:stretch>
            </a:blipFill>
            <a:ln>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401177570"/>
      </p:ext>
    </p:extLst>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p:cNvSpPr>
            <a:spLocks noGrp="1"/>
          </p:cNvSpPr>
          <p:nvPr>
            <p:ph type="title"/>
          </p:nvPr>
        </p:nvSpPr>
        <p:spPr>
          <a:xfrm>
            <a:off x="275465" y="295719"/>
            <a:ext cx="11887877" cy="917445"/>
          </a:xfrm>
        </p:spPr>
        <p:txBody>
          <a:bodyPr/>
          <a:lstStyle/>
          <a:p>
            <a:r>
              <a:rPr lang="en-US" dirty="0"/>
              <a:t>Diagnostics and Troubleshooting</a:t>
            </a:r>
          </a:p>
        </p:txBody>
      </p:sp>
      <p:grpSp>
        <p:nvGrpSpPr>
          <p:cNvPr id="28" name="Group 27"/>
          <p:cNvGrpSpPr/>
          <p:nvPr/>
        </p:nvGrpSpPr>
        <p:grpSpPr>
          <a:xfrm>
            <a:off x="288585" y="1215863"/>
            <a:ext cx="11873625" cy="1781012"/>
            <a:chOff x="287761" y="1215547"/>
            <a:chExt cx="11875309" cy="1781265"/>
          </a:xfrm>
        </p:grpSpPr>
        <p:sp>
          <p:nvSpPr>
            <p:cNvPr id="29" name="Freeform 28"/>
            <p:cNvSpPr/>
            <p:nvPr/>
          </p:nvSpPr>
          <p:spPr>
            <a:xfrm>
              <a:off x="2502120" y="1393675"/>
              <a:ext cx="9660950" cy="1425013"/>
            </a:xfrm>
            <a:custGeom>
              <a:avLst/>
              <a:gdLst>
                <a:gd name="connsiteX0" fmla="*/ 237507 w 1425012"/>
                <a:gd name="connsiteY0" fmla="*/ 0 h 9660949"/>
                <a:gd name="connsiteX1" fmla="*/ 1187505 w 1425012"/>
                <a:gd name="connsiteY1" fmla="*/ 0 h 9660949"/>
                <a:gd name="connsiteX2" fmla="*/ 1425012 w 1425012"/>
                <a:gd name="connsiteY2" fmla="*/ 237507 h 9660949"/>
                <a:gd name="connsiteX3" fmla="*/ 1425012 w 1425012"/>
                <a:gd name="connsiteY3" fmla="*/ 9660949 h 9660949"/>
                <a:gd name="connsiteX4" fmla="*/ 1425012 w 1425012"/>
                <a:gd name="connsiteY4" fmla="*/ 9660949 h 9660949"/>
                <a:gd name="connsiteX5" fmla="*/ 0 w 1425012"/>
                <a:gd name="connsiteY5" fmla="*/ 9660949 h 9660949"/>
                <a:gd name="connsiteX6" fmla="*/ 0 w 1425012"/>
                <a:gd name="connsiteY6" fmla="*/ 9660949 h 9660949"/>
                <a:gd name="connsiteX7" fmla="*/ 0 w 1425012"/>
                <a:gd name="connsiteY7" fmla="*/ 237507 h 9660949"/>
                <a:gd name="connsiteX8" fmla="*/ 237507 w 1425012"/>
                <a:gd name="connsiteY8" fmla="*/ 0 h 96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60949">
                  <a:moveTo>
                    <a:pt x="1425012" y="1610194"/>
                  </a:moveTo>
                  <a:lnTo>
                    <a:pt x="1425012" y="8050755"/>
                  </a:lnTo>
                  <a:cubicBezTo>
                    <a:pt x="1425012" y="8940035"/>
                    <a:pt x="1409327" y="9660946"/>
                    <a:pt x="1389979" y="9660946"/>
                  </a:cubicBezTo>
                  <a:lnTo>
                    <a:pt x="0" y="9660946"/>
                  </a:lnTo>
                  <a:lnTo>
                    <a:pt x="0" y="9660946"/>
                  </a:lnTo>
                  <a:lnTo>
                    <a:pt x="0" y="3"/>
                  </a:lnTo>
                  <a:lnTo>
                    <a:pt x="0" y="3"/>
                  </a:lnTo>
                  <a:lnTo>
                    <a:pt x="1389979" y="3"/>
                  </a:lnTo>
                  <a:cubicBezTo>
                    <a:pt x="1409327" y="3"/>
                    <a:pt x="1425012" y="720914"/>
                    <a:pt x="1425012" y="1610194"/>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Repair suggestions. Examples: Slow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cancellations,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failures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All important events logged. Examples: App creation, deploy and upgrade records. All Actor method calls.</a:t>
              </a:r>
            </a:p>
          </p:txBody>
        </p:sp>
        <p:sp>
          <p:nvSpPr>
            <p:cNvPr id="30" name="Freeform 29"/>
            <p:cNvSpPr/>
            <p:nvPr/>
          </p:nvSpPr>
          <p:spPr>
            <a:xfrm>
              <a:off x="287761" y="1215547"/>
              <a:ext cx="2214359" cy="1781265"/>
            </a:xfrm>
            <a:custGeom>
              <a:avLst/>
              <a:gdLst>
                <a:gd name="connsiteX0" fmla="*/ 0 w 2214359"/>
                <a:gd name="connsiteY0" fmla="*/ 296883 h 1781265"/>
                <a:gd name="connsiteX1" fmla="*/ 296883 w 2214359"/>
                <a:gd name="connsiteY1" fmla="*/ 0 h 1781265"/>
                <a:gd name="connsiteX2" fmla="*/ 1917476 w 2214359"/>
                <a:gd name="connsiteY2" fmla="*/ 0 h 1781265"/>
                <a:gd name="connsiteX3" fmla="*/ 2214359 w 2214359"/>
                <a:gd name="connsiteY3" fmla="*/ 296883 h 1781265"/>
                <a:gd name="connsiteX4" fmla="*/ 2214359 w 2214359"/>
                <a:gd name="connsiteY4" fmla="*/ 1484382 h 1781265"/>
                <a:gd name="connsiteX5" fmla="*/ 1917476 w 2214359"/>
                <a:gd name="connsiteY5" fmla="*/ 1781265 h 1781265"/>
                <a:gd name="connsiteX6" fmla="*/ 296883 w 2214359"/>
                <a:gd name="connsiteY6" fmla="*/ 1781265 h 1781265"/>
                <a:gd name="connsiteX7" fmla="*/ 0 w 2214359"/>
                <a:gd name="connsiteY7" fmla="*/ 1484382 h 1781265"/>
                <a:gd name="connsiteX8" fmla="*/ 0 w 2214359"/>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359" h="1781265">
                  <a:moveTo>
                    <a:pt x="0" y="296883"/>
                  </a:moveTo>
                  <a:cubicBezTo>
                    <a:pt x="0" y="132919"/>
                    <a:pt x="132919" y="0"/>
                    <a:pt x="296883" y="0"/>
                  </a:cubicBezTo>
                  <a:lnTo>
                    <a:pt x="1917476" y="0"/>
                  </a:lnTo>
                  <a:cubicBezTo>
                    <a:pt x="2081440" y="0"/>
                    <a:pt x="2214359" y="132919"/>
                    <a:pt x="2214359" y="296883"/>
                  </a:cubicBezTo>
                  <a:lnTo>
                    <a:pt x="2214359" y="1484382"/>
                  </a:lnTo>
                  <a:cubicBezTo>
                    <a:pt x="2214359" y="1648346"/>
                    <a:pt x="2081440" y="1781265"/>
                    <a:pt x="1917476"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Detailed System Optics</a:t>
              </a:r>
            </a:p>
          </p:txBody>
        </p:sp>
      </p:grpSp>
      <p:grpSp>
        <p:nvGrpSpPr>
          <p:cNvPr id="31" name="Group 30"/>
          <p:cNvGrpSpPr/>
          <p:nvPr/>
        </p:nvGrpSpPr>
        <p:grpSpPr>
          <a:xfrm>
            <a:off x="288585" y="3085927"/>
            <a:ext cx="11867565" cy="1781012"/>
            <a:chOff x="287761" y="3085877"/>
            <a:chExt cx="11869248" cy="1781265"/>
          </a:xfrm>
        </p:grpSpPr>
        <p:sp>
          <p:nvSpPr>
            <p:cNvPr id="32" name="Freeform 31"/>
            <p:cNvSpPr/>
            <p:nvPr/>
          </p:nvSpPr>
          <p:spPr>
            <a:xfrm>
              <a:off x="2502121" y="3264004"/>
              <a:ext cx="9654888" cy="1425013"/>
            </a:xfrm>
            <a:custGeom>
              <a:avLst/>
              <a:gdLst>
                <a:gd name="connsiteX0" fmla="*/ 237507 w 1425012"/>
                <a:gd name="connsiteY0" fmla="*/ 0 h 9611249"/>
                <a:gd name="connsiteX1" fmla="*/ 1187505 w 1425012"/>
                <a:gd name="connsiteY1" fmla="*/ 0 h 9611249"/>
                <a:gd name="connsiteX2" fmla="*/ 1425012 w 1425012"/>
                <a:gd name="connsiteY2" fmla="*/ 237507 h 9611249"/>
                <a:gd name="connsiteX3" fmla="*/ 1425012 w 1425012"/>
                <a:gd name="connsiteY3" fmla="*/ 9611249 h 9611249"/>
                <a:gd name="connsiteX4" fmla="*/ 1425012 w 1425012"/>
                <a:gd name="connsiteY4" fmla="*/ 9611249 h 9611249"/>
                <a:gd name="connsiteX5" fmla="*/ 0 w 1425012"/>
                <a:gd name="connsiteY5" fmla="*/ 9611249 h 9611249"/>
                <a:gd name="connsiteX6" fmla="*/ 0 w 1425012"/>
                <a:gd name="connsiteY6" fmla="*/ 9611249 h 9611249"/>
                <a:gd name="connsiteX7" fmla="*/ 0 w 1425012"/>
                <a:gd name="connsiteY7" fmla="*/ 237507 h 9611249"/>
                <a:gd name="connsiteX8" fmla="*/ 237507 w 1425012"/>
                <a:gd name="connsiteY8" fmla="*/ 0 h 961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11249">
                  <a:moveTo>
                    <a:pt x="1425012" y="1601911"/>
                  </a:moveTo>
                  <a:lnTo>
                    <a:pt x="1425012" y="8009338"/>
                  </a:lnTo>
                  <a:cubicBezTo>
                    <a:pt x="1425012" y="8894044"/>
                    <a:pt x="1409246" y="9611246"/>
                    <a:pt x="1389798" y="9611246"/>
                  </a:cubicBezTo>
                  <a:lnTo>
                    <a:pt x="0" y="9611246"/>
                  </a:lnTo>
                  <a:lnTo>
                    <a:pt x="0" y="9611246"/>
                  </a:lnTo>
                  <a:lnTo>
                    <a:pt x="0" y="3"/>
                  </a:lnTo>
                  <a:lnTo>
                    <a:pt x="0" y="3"/>
                  </a:lnTo>
                  <a:lnTo>
                    <a:pt x="1389798" y="3"/>
                  </a:lnTo>
                  <a:cubicBezTo>
                    <a:pt x="1409246" y="3"/>
                    <a:pt x="1425012" y="717205"/>
                    <a:pt x="1425012" y="1601911"/>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ETW == Fast Industry Standard Logging Technology</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Works across environments. Same tracing code runs on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devbox</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also on production clusters on Azure.</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add and system appends all the needed metadata such as node, app, service, and partition.</a:t>
              </a:r>
            </a:p>
          </p:txBody>
        </p:sp>
        <p:sp>
          <p:nvSpPr>
            <p:cNvPr id="33" name="Freeform 32"/>
            <p:cNvSpPr/>
            <p:nvPr/>
          </p:nvSpPr>
          <p:spPr>
            <a:xfrm>
              <a:off x="287761" y="3085877"/>
              <a:ext cx="2214359" cy="1781265"/>
            </a:xfrm>
            <a:custGeom>
              <a:avLst/>
              <a:gdLst>
                <a:gd name="connsiteX0" fmla="*/ 0 w 2257996"/>
                <a:gd name="connsiteY0" fmla="*/ 296883 h 1781265"/>
                <a:gd name="connsiteX1" fmla="*/ 296883 w 2257996"/>
                <a:gd name="connsiteY1" fmla="*/ 0 h 1781265"/>
                <a:gd name="connsiteX2" fmla="*/ 1961113 w 2257996"/>
                <a:gd name="connsiteY2" fmla="*/ 0 h 1781265"/>
                <a:gd name="connsiteX3" fmla="*/ 2257996 w 2257996"/>
                <a:gd name="connsiteY3" fmla="*/ 296883 h 1781265"/>
                <a:gd name="connsiteX4" fmla="*/ 2257996 w 2257996"/>
                <a:gd name="connsiteY4" fmla="*/ 1484382 h 1781265"/>
                <a:gd name="connsiteX5" fmla="*/ 1961113 w 2257996"/>
                <a:gd name="connsiteY5" fmla="*/ 1781265 h 1781265"/>
                <a:gd name="connsiteX6" fmla="*/ 296883 w 2257996"/>
                <a:gd name="connsiteY6" fmla="*/ 1781265 h 1781265"/>
                <a:gd name="connsiteX7" fmla="*/ 0 w 2257996"/>
                <a:gd name="connsiteY7" fmla="*/ 1484382 h 1781265"/>
                <a:gd name="connsiteX8" fmla="*/ 0 w 2257996"/>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996" h="1781265">
                  <a:moveTo>
                    <a:pt x="0" y="296883"/>
                  </a:moveTo>
                  <a:cubicBezTo>
                    <a:pt x="0" y="132919"/>
                    <a:pt x="132919" y="0"/>
                    <a:pt x="296883" y="0"/>
                  </a:cubicBezTo>
                  <a:lnTo>
                    <a:pt x="1961113" y="0"/>
                  </a:lnTo>
                  <a:cubicBezTo>
                    <a:pt x="2125077" y="0"/>
                    <a:pt x="2257996" y="132919"/>
                    <a:pt x="2257996" y="296883"/>
                  </a:cubicBezTo>
                  <a:lnTo>
                    <a:pt x="2257996" y="1484382"/>
                  </a:lnTo>
                  <a:cubicBezTo>
                    <a:pt x="2257996" y="1648346"/>
                    <a:pt x="2125077" y="1781265"/>
                    <a:pt x="1961113"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Custom Application Tracing</a:t>
              </a:r>
            </a:p>
          </p:txBody>
        </p:sp>
      </p:grpSp>
      <p:grpSp>
        <p:nvGrpSpPr>
          <p:cNvPr id="34" name="Group 33"/>
          <p:cNvGrpSpPr/>
          <p:nvPr/>
        </p:nvGrpSpPr>
        <p:grpSpPr>
          <a:xfrm>
            <a:off x="288587" y="4955990"/>
            <a:ext cx="11869292" cy="1781012"/>
            <a:chOff x="287762" y="4956206"/>
            <a:chExt cx="11870976" cy="1781265"/>
          </a:xfrm>
        </p:grpSpPr>
        <p:sp>
          <p:nvSpPr>
            <p:cNvPr id="35" name="Freeform 34"/>
            <p:cNvSpPr/>
            <p:nvPr/>
          </p:nvSpPr>
          <p:spPr>
            <a:xfrm>
              <a:off x="2502119" y="5134334"/>
              <a:ext cx="9656619" cy="1425013"/>
            </a:xfrm>
            <a:custGeom>
              <a:avLst/>
              <a:gdLst>
                <a:gd name="connsiteX0" fmla="*/ 237507 w 1425012"/>
                <a:gd name="connsiteY0" fmla="*/ 0 h 9541766"/>
                <a:gd name="connsiteX1" fmla="*/ 1187505 w 1425012"/>
                <a:gd name="connsiteY1" fmla="*/ 0 h 9541766"/>
                <a:gd name="connsiteX2" fmla="*/ 1425012 w 1425012"/>
                <a:gd name="connsiteY2" fmla="*/ 237507 h 9541766"/>
                <a:gd name="connsiteX3" fmla="*/ 1425012 w 1425012"/>
                <a:gd name="connsiteY3" fmla="*/ 9541766 h 9541766"/>
                <a:gd name="connsiteX4" fmla="*/ 1425012 w 1425012"/>
                <a:gd name="connsiteY4" fmla="*/ 9541766 h 9541766"/>
                <a:gd name="connsiteX5" fmla="*/ 0 w 1425012"/>
                <a:gd name="connsiteY5" fmla="*/ 9541766 h 9541766"/>
                <a:gd name="connsiteX6" fmla="*/ 0 w 1425012"/>
                <a:gd name="connsiteY6" fmla="*/ 9541766 h 9541766"/>
                <a:gd name="connsiteX7" fmla="*/ 0 w 1425012"/>
                <a:gd name="connsiteY7" fmla="*/ 237507 h 9541766"/>
                <a:gd name="connsiteX8" fmla="*/ 237507 w 1425012"/>
                <a:gd name="connsiteY8" fmla="*/ 0 h 954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541766">
                  <a:moveTo>
                    <a:pt x="1425012" y="1590330"/>
                  </a:moveTo>
                  <a:lnTo>
                    <a:pt x="1425012" y="7951436"/>
                  </a:lnTo>
                  <a:cubicBezTo>
                    <a:pt x="1425012" y="8829746"/>
                    <a:pt x="1409131" y="9541763"/>
                    <a:pt x="1389542" y="9541763"/>
                  </a:cubicBezTo>
                  <a:lnTo>
                    <a:pt x="0" y="9541763"/>
                  </a:lnTo>
                  <a:lnTo>
                    <a:pt x="0" y="9541763"/>
                  </a:lnTo>
                  <a:lnTo>
                    <a:pt x="0" y="3"/>
                  </a:lnTo>
                  <a:lnTo>
                    <a:pt x="0" y="3"/>
                  </a:lnTo>
                  <a:lnTo>
                    <a:pt x="1389542" y="3"/>
                  </a:lnTo>
                  <a:cubicBezTo>
                    <a:pt x="1409131" y="3"/>
                    <a:pt x="1425012" y="712020"/>
                    <a:pt x="1425012" y="1590330"/>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8" rIns="130503" bIns="100031"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Visual Studio Diagnostics Events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Event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Azure Diagnostics + Operational Insights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plug in your preferred tools: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Kibana</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FFFFFF"/>
                  </a:solidFill>
                  <a:effectLst/>
                  <a:uLnTx/>
                  <a:uFillTx/>
                  <a:latin typeface="Segoe UI"/>
                  <a:ea typeface="+mn-ea"/>
                  <a:cs typeface="+mn-cs"/>
                </a:rPr>
                <a:t>Elasticsearch</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more </a:t>
              </a:r>
            </a:p>
          </p:txBody>
        </p:sp>
        <p:sp>
          <p:nvSpPr>
            <p:cNvPr id="36" name="Freeform 35"/>
            <p:cNvSpPr/>
            <p:nvPr/>
          </p:nvSpPr>
          <p:spPr>
            <a:xfrm>
              <a:off x="287762" y="4956206"/>
              <a:ext cx="2214358" cy="1781265"/>
            </a:xfrm>
            <a:custGeom>
              <a:avLst/>
              <a:gdLst>
                <a:gd name="connsiteX0" fmla="*/ 0 w 2329211"/>
                <a:gd name="connsiteY0" fmla="*/ 296883 h 1781265"/>
                <a:gd name="connsiteX1" fmla="*/ 296883 w 2329211"/>
                <a:gd name="connsiteY1" fmla="*/ 0 h 1781265"/>
                <a:gd name="connsiteX2" fmla="*/ 2032328 w 2329211"/>
                <a:gd name="connsiteY2" fmla="*/ 0 h 1781265"/>
                <a:gd name="connsiteX3" fmla="*/ 2329211 w 2329211"/>
                <a:gd name="connsiteY3" fmla="*/ 296883 h 1781265"/>
                <a:gd name="connsiteX4" fmla="*/ 2329211 w 2329211"/>
                <a:gd name="connsiteY4" fmla="*/ 1484382 h 1781265"/>
                <a:gd name="connsiteX5" fmla="*/ 2032328 w 2329211"/>
                <a:gd name="connsiteY5" fmla="*/ 1781265 h 1781265"/>
                <a:gd name="connsiteX6" fmla="*/ 296883 w 2329211"/>
                <a:gd name="connsiteY6" fmla="*/ 1781265 h 1781265"/>
                <a:gd name="connsiteX7" fmla="*/ 0 w 2329211"/>
                <a:gd name="connsiteY7" fmla="*/ 1484382 h 1781265"/>
                <a:gd name="connsiteX8" fmla="*/ 0 w 2329211"/>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211" h="1781265">
                  <a:moveTo>
                    <a:pt x="0" y="296883"/>
                  </a:moveTo>
                  <a:cubicBezTo>
                    <a:pt x="0" y="132919"/>
                    <a:pt x="132919" y="0"/>
                    <a:pt x="296883" y="0"/>
                  </a:cubicBezTo>
                  <a:lnTo>
                    <a:pt x="2032328" y="0"/>
                  </a:lnTo>
                  <a:cubicBezTo>
                    <a:pt x="2196292" y="0"/>
                    <a:pt x="2329211" y="132919"/>
                    <a:pt x="2329211" y="296883"/>
                  </a:cubicBezTo>
                  <a:lnTo>
                    <a:pt x="2329211" y="1484382"/>
                  </a:lnTo>
                  <a:cubicBezTo>
                    <a:pt x="2329211" y="1648346"/>
                    <a:pt x="2196292" y="1781265"/>
                    <a:pt x="2032328"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Choice of Tools</a:t>
              </a:r>
            </a:p>
          </p:txBody>
        </p:sp>
      </p:grpSp>
    </p:spTree>
    <p:extLst>
      <p:ext uri="{BB962C8B-B14F-4D97-AF65-F5344CB8AC3E}">
        <p14:creationId xmlns:p14="http://schemas.microsoft.com/office/powerpoint/2010/main" val="41362525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9656045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07770" y="1702039"/>
            <a:ext cx="8835645" cy="3988239"/>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Oval 69"/>
            <p:cNvSpPr/>
            <p:nvPr/>
          </p:nvSpPr>
          <p:spPr>
            <a:xfrm>
              <a:off x="1997109" y="2857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1" name="Oval 70"/>
            <p:cNvSpPr/>
            <p:nvPr/>
          </p:nvSpPr>
          <p:spPr>
            <a:xfrm>
              <a:off x="1485900" y="505936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 </a:t>
              </a:r>
            </a:p>
          </p:txBody>
        </p:sp>
        <p:sp>
          <p:nvSpPr>
            <p:cNvPr id="72" name="Oval 71"/>
            <p:cNvSpPr/>
            <p:nvPr/>
          </p:nvSpPr>
          <p:spPr>
            <a:xfrm>
              <a:off x="4114800" y="5905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3" name="Oval 72"/>
            <p:cNvSpPr/>
            <p:nvPr/>
          </p:nvSpPr>
          <p:spPr>
            <a:xfrm>
              <a:off x="4182205" y="243234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4" name="Oval 73"/>
            <p:cNvSpPr/>
            <p:nvPr/>
          </p:nvSpPr>
          <p:spPr>
            <a:xfrm>
              <a:off x="6446854" y="30103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5" name="Oval 74"/>
            <p:cNvSpPr/>
            <p:nvPr/>
          </p:nvSpPr>
          <p:spPr>
            <a:xfrm>
              <a:off x="6446854" y="52201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grpSp>
      <p:sp>
        <p:nvSpPr>
          <p:cNvPr id="4" name="TextBox 3"/>
          <p:cNvSpPr txBox="1"/>
          <p:nvPr/>
        </p:nvSpPr>
        <p:spPr>
          <a:xfrm>
            <a:off x="2680451" y="1293443"/>
            <a:ext cx="2335860"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itle 1"/>
          <p:cNvSpPr>
            <a:spLocks noGrp="1"/>
          </p:cNvSpPr>
          <p:nvPr>
            <p:ph type="title"/>
          </p:nvPr>
        </p:nvSpPr>
        <p:spPr>
          <a:xfrm>
            <a:off x="523846" y="193439"/>
            <a:ext cx="10968069" cy="747791"/>
          </a:xfrm>
        </p:spPr>
        <p:txBody>
          <a:bodyPr>
            <a:noAutofit/>
          </a:bodyPr>
          <a:lstStyle/>
          <a:p>
            <a:r>
              <a:rPr lang="en-US" dirty="0"/>
              <a:t>Application Upgrade</a:t>
            </a:r>
          </a:p>
        </p:txBody>
      </p:sp>
      <p:sp>
        <p:nvSpPr>
          <p:cNvPr id="25" name="Rounded Rectangle 24"/>
          <p:cNvSpPr/>
          <p:nvPr/>
        </p:nvSpPr>
        <p:spPr>
          <a:xfrm>
            <a:off x="3361797" y="2961036"/>
            <a:ext cx="1203362" cy="37176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7" name="Rounded Rectangle 26"/>
          <p:cNvSpPr/>
          <p:nvPr/>
        </p:nvSpPr>
        <p:spPr>
          <a:xfrm>
            <a:off x="10461442" y="4465855"/>
            <a:ext cx="1203362" cy="33282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8" name="Rounded Rectangle 27"/>
          <p:cNvSpPr/>
          <p:nvPr/>
        </p:nvSpPr>
        <p:spPr>
          <a:xfrm>
            <a:off x="6205264" y="4565111"/>
            <a:ext cx="1203362" cy="34670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9" name="Rounded Rectangle 28"/>
          <p:cNvSpPr/>
          <p:nvPr/>
        </p:nvSpPr>
        <p:spPr>
          <a:xfrm>
            <a:off x="6810687" y="2041496"/>
            <a:ext cx="1256324" cy="366053"/>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0" name="Rounded Rectangle 29"/>
          <p:cNvSpPr/>
          <p:nvPr/>
        </p:nvSpPr>
        <p:spPr>
          <a:xfrm>
            <a:off x="3041823" y="5003444"/>
            <a:ext cx="1256324" cy="36214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1" name="Rounded Rectangle 30"/>
          <p:cNvSpPr/>
          <p:nvPr/>
        </p:nvSpPr>
        <p:spPr>
          <a:xfrm>
            <a:off x="10412388" y="4900867"/>
            <a:ext cx="1256324" cy="38459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5" name="Rounded Rectangle 34"/>
          <p:cNvSpPr/>
          <p:nvPr/>
        </p:nvSpPr>
        <p:spPr>
          <a:xfrm>
            <a:off x="3361797" y="244558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6" name="Rounded Rectangle 35"/>
          <p:cNvSpPr/>
          <p:nvPr/>
        </p:nvSpPr>
        <p:spPr>
          <a:xfrm>
            <a:off x="10426155" y="306527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7" name="Rounded Rectangle 36"/>
          <p:cNvSpPr/>
          <p:nvPr/>
        </p:nvSpPr>
        <p:spPr>
          <a:xfrm>
            <a:off x="7414343" y="4568043"/>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9" name="Rectangle 38"/>
          <p:cNvSpPr/>
          <p:nvPr/>
        </p:nvSpPr>
        <p:spPr bwMode="auto">
          <a:xfrm>
            <a:off x="350656" y="2278735"/>
            <a:ext cx="1880444" cy="232446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p:nvSpPr>
        <p:spPr>
          <a:xfrm>
            <a:off x="396656" y="1741496"/>
            <a:ext cx="1788441" cy="374793"/>
          </a:xfrm>
          <a:prstGeom prst="rect">
            <a:avLst/>
          </a:prstGeom>
        </p:spPr>
        <p:txBody>
          <a:bodyPr wrap="none">
            <a:sp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 Repository</a:t>
            </a:r>
          </a:p>
        </p:txBody>
      </p:sp>
      <p:sp>
        <p:nvSpPr>
          <p:cNvPr id="40" name="Rounded Rectangle 39"/>
          <p:cNvSpPr/>
          <p:nvPr/>
        </p:nvSpPr>
        <p:spPr>
          <a:xfrm>
            <a:off x="663563" y="2527334"/>
            <a:ext cx="1254995" cy="35857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42" name="Rounded Rectangle 41"/>
          <p:cNvSpPr/>
          <p:nvPr/>
        </p:nvSpPr>
        <p:spPr>
          <a:xfrm>
            <a:off x="690044" y="3563382"/>
            <a:ext cx="1254995" cy="35857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43" name="Rounded Rectangle 42"/>
          <p:cNvSpPr/>
          <p:nvPr/>
        </p:nvSpPr>
        <p:spPr>
          <a:xfrm>
            <a:off x="690044" y="3038020"/>
            <a:ext cx="1254995" cy="35857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33" name="Rounded Rectangle 32"/>
          <p:cNvSpPr/>
          <p:nvPr/>
        </p:nvSpPr>
        <p:spPr>
          <a:xfrm>
            <a:off x="690044" y="4089221"/>
            <a:ext cx="1254995" cy="358570"/>
          </a:xfrm>
          <a:prstGeom prst="roundRect">
            <a:avLst/>
          </a:prstGeom>
          <a:solidFill>
            <a:schemeClr val="accent1"/>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34" name="Rounded Rectangle 33"/>
          <p:cNvSpPr/>
          <p:nvPr/>
        </p:nvSpPr>
        <p:spPr>
          <a:xfrm>
            <a:off x="3329911" y="243337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1" name="Rounded Rectangle 40"/>
          <p:cNvSpPr/>
          <p:nvPr/>
        </p:nvSpPr>
        <p:spPr>
          <a:xfrm>
            <a:off x="7398995" y="4562105"/>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4" name="Rounded Rectangle 43"/>
          <p:cNvSpPr/>
          <p:nvPr/>
        </p:nvSpPr>
        <p:spPr>
          <a:xfrm>
            <a:off x="10413053" y="306138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5" name="Rectangle 44"/>
          <p:cNvSpPr/>
          <p:nvPr/>
        </p:nvSpPr>
        <p:spPr bwMode="auto">
          <a:xfrm>
            <a:off x="2679270" y="1422812"/>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#1</a:t>
            </a:r>
          </a:p>
        </p:txBody>
      </p:sp>
      <p:sp>
        <p:nvSpPr>
          <p:cNvPr id="46" name="Rectangle 45"/>
          <p:cNvSpPr/>
          <p:nvPr/>
        </p:nvSpPr>
        <p:spPr bwMode="auto">
          <a:xfrm>
            <a:off x="5917181" y="1422811"/>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#2</a:t>
            </a:r>
          </a:p>
        </p:txBody>
      </p:sp>
      <p:sp>
        <p:nvSpPr>
          <p:cNvPr id="47" name="Rectangle 46"/>
          <p:cNvSpPr/>
          <p:nvPr/>
        </p:nvSpPr>
        <p:spPr bwMode="auto">
          <a:xfrm>
            <a:off x="9009381" y="1412044"/>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288487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5"/>
                                        </p:tgtEl>
                                      </p:cBhvr>
                                    </p:animEffect>
                                    <p:set>
                                      <p:cBhvr>
                                        <p:cTn id="11" dur="1" fill="hold">
                                          <p:stCondLst>
                                            <p:cond delay="499"/>
                                          </p:stCondLst>
                                        </p:cTn>
                                        <p:tgtEl>
                                          <p:spTgt spid="3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Real Customers and Workloads</a:t>
            </a:r>
          </a:p>
        </p:txBody>
      </p:sp>
    </p:spTree>
    <p:extLst>
      <p:ext uri="{BB962C8B-B14F-4D97-AF65-F5344CB8AC3E}">
        <p14:creationId xmlns:p14="http://schemas.microsoft.com/office/powerpoint/2010/main" val="4025266742"/>
      </p:ext>
    </p:extLst>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133" y="289957"/>
            <a:ext cx="11655840" cy="899537"/>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Services built with Service Fabric</a:t>
            </a:r>
          </a:p>
        </p:txBody>
      </p:sp>
      <p:sp>
        <p:nvSpPr>
          <p:cNvPr id="3" name="Hexagon 2"/>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Core Infrastructure</a:t>
            </a:r>
          </a:p>
        </p:txBody>
      </p:sp>
      <p:sp>
        <p:nvSpPr>
          <p:cNvPr id="4" name="Hexagon 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BI</a:t>
            </a:r>
          </a:p>
        </p:txBody>
      </p:sp>
      <p:sp>
        <p:nvSpPr>
          <p:cNvPr id="5" name="Hexagon 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Intune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800k+ devices</a:t>
            </a:r>
          </a:p>
        </p:txBody>
      </p:sp>
      <p:sp>
        <p:nvSpPr>
          <p:cNvPr id="6" name="Hexagon 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 Database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1.4 million databases</a:t>
            </a:r>
          </a:p>
        </p:txBody>
      </p:sp>
      <p:sp>
        <p:nvSpPr>
          <p:cNvPr id="7" name="Hexagon 6"/>
          <p:cNvSpPr/>
          <p:nvPr/>
        </p:nvSpPr>
        <p:spPr bwMode="auto">
          <a:xfrm>
            <a:off x="5602901" y="3452530"/>
            <a:ext cx="2955208" cy="2495576"/>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Bing Cortana</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500m </a:t>
            </a:r>
            <a:r>
              <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evals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a:t>
            </a:r>
          </a:p>
        </p:txBody>
      </p:sp>
      <p:sp>
        <p:nvSpPr>
          <p:cNvPr id="8" name="Hexagon 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Document DB</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Billions of transactions/week</a:t>
            </a:r>
          </a:p>
        </p:txBody>
      </p:sp>
      <p:sp>
        <p:nvSpPr>
          <p:cNvPr id="9" name="Hexagon 8"/>
          <p:cNvSpPr/>
          <p:nvPr/>
        </p:nvSpPr>
        <p:spPr bwMode="auto">
          <a:xfrm>
            <a:off x="9003020" y="381189"/>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Skype for Business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Hybrid Ops</a:t>
            </a:r>
          </a:p>
        </p:txBody>
      </p:sp>
      <p:sp>
        <p:nvSpPr>
          <p:cNvPr id="10" name="Hexagon 9"/>
          <p:cNvSpPr/>
          <p:nvPr/>
        </p:nvSpPr>
        <p:spPr bwMode="auto">
          <a:xfrm>
            <a:off x="8426679" y="2891151"/>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20bn events/day</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8247396" y="5314113"/>
            <a:ext cx="1610262" cy="1431622"/>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p>
        </p:txBody>
      </p:sp>
      <p:sp>
        <p:nvSpPr>
          <p:cNvPr id="12" name="Hexagon 11"/>
          <p:cNvSpPr/>
          <p:nvPr/>
        </p:nvSpPr>
        <p:spPr bwMode="auto">
          <a:xfrm>
            <a:off x="10309151" y="4863264"/>
            <a:ext cx="1798497" cy="1598975"/>
          </a:xfrm>
          <a:prstGeom prst="hexagon">
            <a:avLst/>
          </a:prstGeom>
          <a:solidFill>
            <a:srgbClr val="004A4F"/>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More!</a:t>
            </a:r>
          </a:p>
        </p:txBody>
      </p:sp>
    </p:spTree>
    <p:extLst>
      <p:ext uri="{BB962C8B-B14F-4D97-AF65-F5344CB8AC3E}">
        <p14:creationId xmlns:p14="http://schemas.microsoft.com/office/powerpoint/2010/main" val="1479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8418" name="Picture 10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3252" y="4547975"/>
            <a:ext cx="1623214" cy="11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19" name="Picture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9118" y="1214395"/>
            <a:ext cx="2171028" cy="122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0" name="Picture 103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604" y="3015027"/>
            <a:ext cx="1534505" cy="7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104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9811" y="4748737"/>
            <a:ext cx="1626327" cy="5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103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9211" y="3626650"/>
            <a:ext cx="832617" cy="82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3" name="Picture 103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79573" y="2985457"/>
            <a:ext cx="1685465" cy="4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5" name="Picture 2" descr="Machine generated alternative text:&#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1392" y="766184"/>
            <a:ext cx="1785069" cy="88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6" name="Picture 3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29642" y="1477410"/>
            <a:ext cx="1564074"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7" name="Picture 5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7025" y="750620"/>
            <a:ext cx="1399108"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8" name="Picture 58"/>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28520" y="893800"/>
            <a:ext cx="2018512" cy="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9" name="Picture 5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5233" y="1872708"/>
            <a:ext cx="1652783" cy="37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0" name="Picture 60"/>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23182" y="338203"/>
            <a:ext cx="1699472"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2" name="Picture 62"/>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461403" y="717939"/>
            <a:ext cx="1632552" cy="72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3" name="Picture 102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04637" y="2406516"/>
            <a:ext cx="1297948" cy="57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4" name="Picture 1024"/>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216162" y="2096814"/>
            <a:ext cx="1419339" cy="8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5" name="Picture 1026"/>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59374" y="1460290"/>
            <a:ext cx="1739936" cy="44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6" name="Picture 1028"/>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01230" y="2188635"/>
            <a:ext cx="1481591" cy="56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7" name="Picture 1029"/>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4703" y="3777611"/>
            <a:ext cx="1123644" cy="1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8" name="Picture 1030"/>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71100" y="1408933"/>
            <a:ext cx="1276160" cy="65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9" name="Picture 1031"/>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071101" y="2297575"/>
            <a:ext cx="586722" cy="5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0" name="Picture 1032"/>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50929" y="4194698"/>
            <a:ext cx="1168777" cy="1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1" name="Picture 103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998324" y="2934100"/>
            <a:ext cx="927551" cy="44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2" name="Picture 1035"/>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71395" y="4333207"/>
            <a:ext cx="1305730" cy="48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3" name="Picture 1036"/>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677728" y="3575292"/>
            <a:ext cx="1350862" cy="34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4" name="Picture 1039"/>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761235" y="6308143"/>
            <a:ext cx="434206"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5" name="Picture 1040"/>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381129" y="3699797"/>
            <a:ext cx="610067" cy="45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6" name="Picture 1041"/>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287589" y="2924762"/>
            <a:ext cx="986690" cy="4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7" name="Picture 1043"/>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08909" y="4605558"/>
            <a:ext cx="1073842" cy="35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8" name="Picture 1044"/>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0831801" y="2266449"/>
            <a:ext cx="1118975" cy="58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9" name="Picture 1045"/>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389607" y="3727810"/>
            <a:ext cx="737683" cy="32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0" name="Picture 1047"/>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0677728" y="4098207"/>
            <a:ext cx="1294836" cy="39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1" name="Picture 1048"/>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10068" y="5214069"/>
            <a:ext cx="1129869" cy="2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2" name="Picture 1049"/>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75829" y="5659169"/>
            <a:ext cx="1167220" cy="38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3" name="Picture 1050"/>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320434" y="5014864"/>
            <a:ext cx="1480034" cy="3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4" name="Picture 1051"/>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160505" y="2254000"/>
            <a:ext cx="1139207" cy="52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5" name="Picture 1052"/>
          <p:cNvPicPr>
            <a:picLocks noChangeAspect="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999347" y="1883602"/>
            <a:ext cx="1483148" cy="2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6" name="Picture 94"/>
          <p:cNvPicPr>
            <a:picLocks noChangeAspect="1" noChangeArrowheads="1"/>
          </p:cNvPicPr>
          <p:nvPr/>
        </p:nvPicPr>
        <p:blipFill>
          <a:blip r:embed="rId39" cstate="print">
            <a:extLst>
              <a:ext uri="{28A0092B-C50C-407E-A947-70E740481C1C}">
                <a14:useLocalDpi xmlns:a14="http://schemas.microsoft.com/office/drawing/2010/main" val="0"/>
              </a:ext>
            </a:extLst>
          </a:blip>
          <a:srcRect t="27025" b="27718"/>
          <a:stretch>
            <a:fillRect/>
          </a:stretch>
        </p:blipFill>
        <p:spPr bwMode="auto">
          <a:xfrm>
            <a:off x="4150981" y="6283242"/>
            <a:ext cx="1279273" cy="54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7" name="Picture 95"/>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5658682" y="4014168"/>
            <a:ext cx="1160995" cy="39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8" name="Picture 96"/>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2071427" y="5480195"/>
            <a:ext cx="1967154" cy="6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9" name="Picture 97"/>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875334" y="6110494"/>
            <a:ext cx="2359340" cy="2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0" name="Picture 98"/>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813125" y="4646022"/>
            <a:ext cx="1224803" cy="2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1" name="Picture 99"/>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204082" y="3631319"/>
            <a:ext cx="1095630" cy="38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2" name="Picture 100"/>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021832" y="2952776"/>
            <a:ext cx="753246" cy="48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3" name="Picture 101"/>
          <p:cNvPicPr>
            <a:picLocks noChangeAspect="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9085640" y="2274232"/>
            <a:ext cx="787484"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4" name="Picture 2" descr="Machine generated alternative text:&#10;PENDRICA "/>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858420" y="6298806"/>
            <a:ext cx="1041161" cy="36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5" name="Picture 103"/>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4315602" y="4782976"/>
            <a:ext cx="901093" cy="3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6" name="Picture 104"/>
          <p:cNvPicPr>
            <a:picLocks noChangeAspect="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217881" y="6186753"/>
            <a:ext cx="1655896" cy="5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7" name="Picture 105"/>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4315601" y="5422612"/>
            <a:ext cx="958677" cy="55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8" name="Picture 106"/>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813126" y="6378176"/>
            <a:ext cx="1056723" cy="27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9" name="Picture 107"/>
          <p:cNvPicPr>
            <a:picLocks noChangeAspect="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10864483" y="5976653"/>
            <a:ext cx="932219" cy="18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0" name="Picture 108"/>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5878120" y="3209564"/>
            <a:ext cx="789040" cy="4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1" name="Picture 109"/>
          <p:cNvPicPr>
            <a:picLocks noChangeAspect="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10789782" y="5531553"/>
            <a:ext cx="1171888" cy="35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2" name="Picture 110"/>
          <p:cNvPicPr>
            <a:picLocks noChangeAspect="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10998325" y="5044433"/>
            <a:ext cx="837286" cy="27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3" name="Picture 111"/>
          <p:cNvPicPr>
            <a:picLocks noChangeAspect="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7445307" y="2893637"/>
            <a:ext cx="834173" cy="48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4" name="Picture 112"/>
          <p:cNvPicPr>
            <a:picLocks noChangeAspect="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654547" y="4308306"/>
            <a:ext cx="1255928" cy="38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5" name="Picture 113"/>
          <p:cNvPicPr>
            <a:picLocks noChangeAspect="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5602656" y="5824136"/>
            <a:ext cx="1209240" cy="27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6" name="Picture 114"/>
          <p:cNvPicPr>
            <a:picLocks noChangeAspect="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8836633" y="3698240"/>
            <a:ext cx="1090962"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7" name="Picture 115"/>
          <p:cNvPicPr>
            <a:picLocks noChangeAspect="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7216532" y="5593804"/>
            <a:ext cx="949339" cy="65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8" name="Picture 1053"/>
          <p:cNvPicPr>
            <a:picLocks noChangeAspect="1"/>
          </p:cNvPicPr>
          <p:nvPr/>
        </p:nvPicPr>
        <p:blipFill>
          <a:blip r:embed="rId61">
            <a:extLst>
              <a:ext uri="{28A0092B-C50C-407E-A947-70E740481C1C}">
                <a14:useLocalDpi xmlns:a14="http://schemas.microsoft.com/office/drawing/2010/main" val="0"/>
              </a:ext>
            </a:extLst>
          </a:blip>
          <a:srcRect/>
          <a:stretch>
            <a:fillRect/>
          </a:stretch>
        </p:blipFill>
        <p:spPr bwMode="auto">
          <a:xfrm>
            <a:off x="7359711" y="4249167"/>
            <a:ext cx="803047" cy="37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9" name="Picture 63"/>
          <p:cNvPicPr>
            <a:picLocks noChangeAspect="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5557524" y="6415527"/>
            <a:ext cx="1802187" cy="18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0" name="Picture 64"/>
          <p:cNvPicPr>
            <a:picLocks noChangeAspect="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7123155" y="4868572"/>
            <a:ext cx="1086293"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1" name="Picture 65"/>
          <p:cNvPicPr>
            <a:picLocks noChangeAspect="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8768156" y="5777447"/>
            <a:ext cx="1223246" cy="30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2" name="Picture 66"/>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8877097" y="5282546"/>
            <a:ext cx="1056723" cy="36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3" name="Picture 67"/>
          <p:cNvPicPr>
            <a:picLocks noChangeAspect="1"/>
          </p:cNvPicPr>
          <p:nvPr/>
        </p:nvPicPr>
        <p:blipFill>
          <a:blip r:embed="rId66">
            <a:extLst>
              <a:ext uri="{28A0092B-C50C-407E-A947-70E740481C1C}">
                <a14:useLocalDpi xmlns:a14="http://schemas.microsoft.com/office/drawing/2010/main" val="0"/>
              </a:ext>
            </a:extLst>
          </a:blip>
          <a:srcRect/>
          <a:stretch>
            <a:fillRect/>
          </a:stretch>
        </p:blipFill>
        <p:spPr bwMode="auto">
          <a:xfrm>
            <a:off x="5772292" y="658799"/>
            <a:ext cx="2026294" cy="50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974" y="55777"/>
            <a:ext cx="121780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000000"/>
                </a:solidFill>
                <a:effectLst/>
                <a:uLnTx/>
                <a:uFillTx/>
                <a:latin typeface="Segoe UI"/>
                <a:ea typeface="+mn-ea"/>
                <a:cs typeface="+mn-cs"/>
              </a:rPr>
              <a:t>300+ Service Fabric Preview Customers </a:t>
            </a:r>
            <a:endParaRPr kumimoji="0" lang="en-US" sz="2800" b="0" i="0" u="sng"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14143683"/>
      </p:ext>
    </p:extLst>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Conclusion</a:t>
            </a:r>
          </a:p>
        </p:txBody>
      </p:sp>
    </p:spTree>
    <p:extLst>
      <p:ext uri="{BB962C8B-B14F-4D97-AF65-F5344CB8AC3E}">
        <p14:creationId xmlns:p14="http://schemas.microsoft.com/office/powerpoint/2010/main" val="3884021809"/>
      </p:ext>
    </p:extLst>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b="1" dirty="0"/>
              <a:t>Takeaways</a:t>
            </a:r>
            <a:endParaRPr lang="en-US" b="1" dirty="0"/>
          </a:p>
        </p:txBody>
      </p:sp>
      <p:sp>
        <p:nvSpPr>
          <p:cNvPr id="4" name="Text Placeholder 3"/>
          <p:cNvSpPr>
            <a:spLocks noGrp="1"/>
          </p:cNvSpPr>
          <p:nvPr>
            <p:ph type="body" sz="quarter" idx="10"/>
          </p:nvPr>
        </p:nvSpPr>
        <p:spPr>
          <a:xfrm>
            <a:off x="269239" y="1189177"/>
            <a:ext cx="11653523" cy="5115246"/>
          </a:xfrm>
        </p:spPr>
        <p:txBody>
          <a:bodyPr/>
          <a:lstStyle/>
          <a:p>
            <a:r>
              <a:rPr lang="en-US" sz="3600" dirty="0" err="1"/>
              <a:t>Microservices</a:t>
            </a:r>
            <a:r>
              <a:rPr lang="en-US" sz="3600" dirty="0"/>
              <a:t> enable development and management flexibility</a:t>
            </a:r>
          </a:p>
          <a:p>
            <a:endParaRPr lang="en-US" sz="3600" dirty="0"/>
          </a:p>
          <a:p>
            <a:r>
              <a:rPr lang="en-US" sz="3600" dirty="0"/>
              <a:t>Service Fabric is the platform for building applications with a </a:t>
            </a:r>
            <a:r>
              <a:rPr lang="en-US" sz="3600" dirty="0" err="1"/>
              <a:t>microservices</a:t>
            </a:r>
            <a:r>
              <a:rPr lang="en-US" sz="3600" dirty="0"/>
              <a:t> design approach</a:t>
            </a:r>
          </a:p>
          <a:p>
            <a:endParaRPr lang="en-US" sz="3600" dirty="0"/>
          </a:p>
          <a:p>
            <a:r>
              <a:rPr lang="en-US" sz="3600" dirty="0"/>
              <a:t>Service Fabric is battle tested and provides a rich platform for both development and management of services at scale</a:t>
            </a:r>
          </a:p>
        </p:txBody>
      </p:sp>
    </p:spTree>
    <p:extLst>
      <p:ext uri="{BB962C8B-B14F-4D97-AF65-F5344CB8AC3E}">
        <p14:creationId xmlns:p14="http://schemas.microsoft.com/office/powerpoint/2010/main" val="1150320778"/>
      </p:ext>
    </p:extLst>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Q&amp;A</a:t>
            </a:r>
          </a:p>
        </p:txBody>
      </p:sp>
    </p:spTree>
    <p:extLst>
      <p:ext uri="{BB962C8B-B14F-4D97-AF65-F5344CB8AC3E}">
        <p14:creationId xmlns:p14="http://schemas.microsoft.com/office/powerpoint/2010/main" val="2007147065"/>
      </p:ext>
    </p:extLst>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132559"/>
          </a:xfrm>
        </p:spPr>
        <p:txBody>
          <a:bodyPr/>
          <a:lstStyle/>
          <a:p>
            <a:pPr>
              <a:lnSpc>
                <a:spcPct val="100000"/>
              </a:lnSpc>
            </a:pPr>
            <a:r>
              <a:rPr lang="en-US" dirty="0">
                <a:latin typeface="Segoe UI Semilight" panose="020B0402040204020203" pitchFamily="34" charset="0"/>
                <a:cs typeface="Segoe UI Semilight" panose="020B0402040204020203" pitchFamily="34" charset="0"/>
              </a:rPr>
              <a:t>Code With Service Fabric SDK</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3"/>
              </a:rPr>
              <a:t>http://aka.ms/ServiceFabric</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Check out the Sample Code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4"/>
              </a:rPr>
              <a:t>http://github.com/Azure/ServiceFabric-Samples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Read the Docs</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5"/>
              </a:rPr>
              <a:t>http://aka.ms/ServiceFabricDocs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Try Service Fabric for Free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6"/>
              </a:rPr>
              <a:t>http://aka.ms/TryServiceFabric</a:t>
            </a:r>
            <a:endParaRPr lang="en-US" dirty="0">
              <a:latin typeface="Segoe UI Semilight" panose="020B0402040204020203" pitchFamily="34" charset="0"/>
              <a:cs typeface="Segoe UI Semilight" panose="020B0402040204020203" pitchFamily="34" charset="0"/>
            </a:endParaRPr>
          </a:p>
          <a:p>
            <a:pPr marL="457200" lvl="1" indent="0">
              <a:lnSpc>
                <a:spcPct val="100000"/>
              </a:lnSpc>
              <a:buNone/>
            </a:pPr>
            <a:endParaRPr lang="en-US"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16499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9784" y="2906011"/>
            <a:ext cx="10034748"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a:t>
            </a:r>
          </a:p>
        </p:txBody>
      </p:sp>
    </p:spTree>
    <p:extLst>
      <p:ext uri="{BB962C8B-B14F-4D97-AF65-F5344CB8AC3E}">
        <p14:creationId xmlns:p14="http://schemas.microsoft.com/office/powerpoint/2010/main" val="12049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normAutofit fontScale="85000" lnSpcReduction="20000"/>
          </a:bodyPr>
          <a:lstStyle/>
          <a:p>
            <a:pPr marL="457200" indent="-457200">
              <a:buFont typeface="+mj-lt"/>
              <a:buAutoNum type="arabicPeriod"/>
            </a:pPr>
            <a:r>
              <a:rPr lang="en-US" altLang="zh-TW" dirty="0" err="1" smtClean="0"/>
              <a:t>Microservices</a:t>
            </a:r>
            <a:r>
              <a:rPr lang="en-US" altLang="zh-TW" dirty="0" smtClean="0"/>
              <a:t> with AWS Lambda and Azure Service Fabric</a:t>
            </a:r>
            <a:br>
              <a:rPr lang="en-US" altLang="zh-TW" dirty="0" smtClean="0"/>
            </a:br>
            <a:r>
              <a:rPr lang="en-US" altLang="zh-TW" dirty="0" smtClean="0">
                <a:hlinkClick r:id="rId3"/>
              </a:rPr>
              <a:t>http</a:t>
            </a:r>
            <a:r>
              <a:rPr lang="en-US" altLang="zh-TW" dirty="0">
                <a:hlinkClick r:id="rId3"/>
              </a:rPr>
              <a:t>://</a:t>
            </a:r>
            <a:r>
              <a:rPr lang="en-US" altLang="zh-TW" dirty="0" smtClean="0">
                <a:hlinkClick r:id="rId3"/>
              </a:rPr>
              <a:t>www.slideshare.net/PaulAffentranger/microservices-with-aws-lambda-and-azure-service-fabric</a:t>
            </a:r>
            <a:endParaRPr lang="en-US" altLang="zh-TW" dirty="0" smtClean="0"/>
          </a:p>
          <a:p>
            <a:pPr marL="457200" indent="-457200">
              <a:buFont typeface="+mj-lt"/>
              <a:buAutoNum type="arabicPeriod"/>
            </a:pPr>
            <a:r>
              <a:rPr lang="en-US" altLang="zh-TW" dirty="0" smtClean="0"/>
              <a:t>Get started with </a:t>
            </a:r>
            <a:r>
              <a:rPr lang="en-US" altLang="zh-TW" dirty="0"/>
              <a:t>Reliable Services</a:t>
            </a:r>
            <a:br>
              <a:rPr lang="en-US" altLang="zh-TW" dirty="0"/>
            </a:br>
            <a:r>
              <a:rPr lang="en-US" altLang="zh-TW" dirty="0">
                <a:hlinkClick r:id="rId4"/>
              </a:rPr>
              <a:t>https://</a:t>
            </a:r>
            <a:r>
              <a:rPr lang="en-US" altLang="zh-TW" dirty="0" smtClean="0">
                <a:hlinkClick r:id="rId4"/>
              </a:rPr>
              <a:t>docs.microsoft.com/en-us/azure/service-fabric/service-fabric-reliable-services-quick-start</a:t>
            </a:r>
            <a:endParaRPr lang="en-US" altLang="zh-TW" dirty="0" smtClean="0"/>
          </a:p>
          <a:p>
            <a:pPr marL="457200" indent="-457200">
              <a:buFont typeface="+mj-lt"/>
              <a:buAutoNum type="arabicPeriod"/>
            </a:pPr>
            <a:r>
              <a:rPr lang="en-US" altLang="zh-TW" dirty="0" smtClean="0"/>
              <a:t>Getting started with </a:t>
            </a:r>
            <a:r>
              <a:rPr lang="en-US" altLang="zh-TW" dirty="0"/>
              <a:t>Reliable Actors</a:t>
            </a:r>
            <a:br>
              <a:rPr lang="en-US" altLang="zh-TW" dirty="0"/>
            </a:br>
            <a:r>
              <a:rPr lang="en-US" altLang="zh-TW" dirty="0">
                <a:hlinkClick r:id="rId5"/>
              </a:rPr>
              <a:t>https://</a:t>
            </a:r>
            <a:r>
              <a:rPr lang="en-US" altLang="zh-TW" dirty="0" smtClean="0">
                <a:hlinkClick r:id="rId5"/>
              </a:rPr>
              <a:t>docs.microsoft.com/en-us/azure/service-fabric/service-fabric-reliable-actors-get-started</a:t>
            </a:r>
            <a:endParaRPr lang="en-US" altLang="zh-TW" dirty="0" smtClean="0"/>
          </a:p>
          <a:p>
            <a:pPr marL="457200" indent="-457200">
              <a:buFont typeface="+mj-lt"/>
              <a:buAutoNum type="arabicPeriod"/>
            </a:pP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98884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solidFill>
                  <a:schemeClr val="tx1"/>
                </a:solidFill>
              </a:rPr>
              <a:t>原本的架構 </a:t>
            </a:r>
            <a:r>
              <a:rPr lang="en-US" altLang="zh-TW" dirty="0" smtClean="0">
                <a:solidFill>
                  <a:schemeClr val="tx1"/>
                </a:solidFill>
              </a:rPr>
              <a:t>(Before 2014)</a:t>
            </a:r>
            <a:br>
              <a:rPr lang="en-US" altLang="zh-TW" dirty="0" smtClean="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30077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6170221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0887991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010740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81073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solidFill>
                  <a:schemeClr val="tx1"/>
                </a:solidFill>
              </a:rPr>
              <a:t>微</a:t>
            </a:r>
            <a:r>
              <a:rPr lang="zh-TW" altLang="en-US" dirty="0" smtClean="0">
                <a:solidFill>
                  <a:schemeClr val="tx1"/>
                </a:solidFill>
              </a:rPr>
              <a:t>服務版</a:t>
            </a:r>
            <a:r>
              <a:rPr lang="zh-TW" altLang="en-US" dirty="0">
                <a:solidFill>
                  <a:schemeClr val="tx1"/>
                </a:solidFill>
              </a:rPr>
              <a:t>本</a:t>
            </a:r>
            <a:r>
              <a:rPr lang="zh-TW" altLang="en-US" dirty="0" smtClean="0">
                <a:solidFill>
                  <a:schemeClr val="tx1"/>
                </a:solidFill>
              </a:rPr>
              <a:t>的架構 </a:t>
            </a:r>
            <a:r>
              <a:rPr lang="en-US" altLang="zh-TW" dirty="0" smtClean="0">
                <a:solidFill>
                  <a:schemeClr val="tx1"/>
                </a:solidFill>
              </a:rPr>
              <a:t>(2016)</a:t>
            </a:r>
            <a:br>
              <a:rPr lang="en-US" altLang="zh-TW" dirty="0" smtClean="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00476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647694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雲端化的佈署</a:t>
            </a:r>
            <a:r>
              <a:rPr lang="en-US" altLang="zh-TW" dirty="0" smtClean="0"/>
              <a: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smtClean="0"/>
              <a:t>多租戶的架構選擇</a:t>
            </a:r>
            <a:r>
              <a:rPr lang="en-US" altLang="zh-TW" dirty="0" smtClean="0"/>
              <a:t>?</a:t>
            </a:r>
          </a:p>
          <a:p>
            <a:endParaRPr lang="en-US" altLang="zh-TW" dirty="0"/>
          </a:p>
          <a:p>
            <a:r>
              <a:rPr lang="en-US" altLang="zh-TW" dirty="0" smtClean="0"/>
              <a:t>1.</a:t>
            </a:r>
            <a:r>
              <a:rPr lang="zh-TW" altLang="en-US" dirty="0" smtClean="0"/>
              <a:t> 重新改版，用</a:t>
            </a:r>
            <a:r>
              <a:rPr lang="zh-TW" altLang="en-US" dirty="0"/>
              <a:t> </a:t>
            </a:r>
            <a:r>
              <a:rPr lang="en-US" altLang="zh-TW" dirty="0" smtClean="0"/>
              <a:t>separate / share schema </a:t>
            </a:r>
            <a:r>
              <a:rPr lang="zh-TW" altLang="en-US" dirty="0" smtClean="0"/>
              <a:t>架構 </a:t>
            </a:r>
            <a:r>
              <a:rPr lang="en-US" altLang="zh-TW" dirty="0" smtClean="0"/>
              <a:t>?</a:t>
            </a:r>
          </a:p>
          <a:p>
            <a:endParaRPr lang="en-US" altLang="zh-TW" dirty="0"/>
          </a:p>
          <a:p>
            <a:r>
              <a:rPr lang="en-US" altLang="zh-TW" dirty="0" smtClean="0"/>
              <a:t>2.</a:t>
            </a:r>
            <a:r>
              <a:rPr lang="zh-TW" altLang="en-US" dirty="0" smtClean="0"/>
              <a:t> 用 </a:t>
            </a:r>
            <a:r>
              <a:rPr lang="en-US" altLang="zh-TW" dirty="0" smtClean="0"/>
              <a:t>IT</a:t>
            </a:r>
            <a:r>
              <a:rPr lang="zh-TW" altLang="en-US" dirty="0" smtClean="0"/>
              <a:t> 的方式 </a:t>
            </a:r>
            <a:r>
              <a:rPr lang="en-US" altLang="zh-TW" dirty="0" smtClean="0"/>
              <a:t>(EX:</a:t>
            </a:r>
            <a:r>
              <a:rPr lang="zh-TW" altLang="en-US" dirty="0" smtClean="0"/>
              <a:t> 虛擬化</a:t>
            </a:r>
            <a:r>
              <a:rPr lang="en-US" altLang="zh-TW" dirty="0" smtClean="0"/>
              <a:t>)</a:t>
            </a:r>
            <a:r>
              <a:rPr lang="zh-TW" altLang="en-US" dirty="0" smtClean="0"/>
              <a:t>，採用 </a:t>
            </a:r>
            <a:r>
              <a:rPr lang="en-US" altLang="zh-TW" dirty="0" smtClean="0"/>
              <a:t>separate</a:t>
            </a:r>
            <a:r>
              <a:rPr lang="zh-TW" altLang="en-US" dirty="0" smtClean="0"/>
              <a:t> </a:t>
            </a:r>
            <a:r>
              <a:rPr lang="en-US" altLang="zh-TW" dirty="0" smtClean="0"/>
              <a:t>DB</a:t>
            </a:r>
            <a:r>
              <a:rPr lang="zh-TW" altLang="en-US" dirty="0" smtClean="0"/>
              <a:t> 架構</a:t>
            </a:r>
            <a:r>
              <a:rPr lang="zh-TW" altLang="en-US" dirty="0"/>
              <a:t> </a:t>
            </a:r>
            <a:r>
              <a:rPr lang="en-US" altLang="zh-TW" dirty="0" smtClean="0"/>
              <a:t>?</a:t>
            </a:r>
          </a:p>
          <a:p>
            <a:r>
              <a:rPr lang="en-US" altLang="zh-TW" dirty="0" smtClean="0"/>
              <a:t>=&gt;</a:t>
            </a:r>
            <a:r>
              <a:rPr lang="zh-TW" altLang="en-US" dirty="0" smtClean="0"/>
              <a:t> 採用</a:t>
            </a:r>
            <a:r>
              <a:rPr lang="zh-TW" altLang="en-US" dirty="0"/>
              <a:t> </a:t>
            </a:r>
            <a:r>
              <a:rPr lang="en-US" altLang="zh-TW" dirty="0" smtClean="0"/>
              <a:t>containerized </a:t>
            </a:r>
            <a:r>
              <a:rPr lang="zh-TW" altLang="en-US" dirty="0" smtClean="0"/>
              <a:t>架構</a:t>
            </a:r>
            <a:endParaRPr lang="zh-TW" altLang="en-US" dirty="0"/>
          </a:p>
        </p:txBody>
      </p:sp>
      <p:sp>
        <p:nvSpPr>
          <p:cNvPr id="4" name="文字方塊 3"/>
          <p:cNvSpPr txBox="1"/>
          <p:nvPr/>
        </p:nvSpPr>
        <p:spPr>
          <a:xfrm>
            <a:off x="195209" y="6452171"/>
            <a:ext cx="12880706" cy="369332"/>
          </a:xfrm>
          <a:prstGeom prst="rect">
            <a:avLst/>
          </a:prstGeom>
          <a:noFill/>
        </p:spPr>
        <p:txBody>
          <a:bodyPr wrap="none" rtlCol="0">
            <a:spAutoFit/>
          </a:bodyPr>
          <a:lstStyle/>
          <a:p>
            <a:r>
              <a:rPr lang="en-US" altLang="zh-TW" dirty="0">
                <a:solidFill>
                  <a:schemeClr val="bg1"/>
                </a:solidFill>
              </a:rPr>
              <a:t>http://columns.chicken-house.net/2013/03/12/azure-multi-tenancy-application-1-%E8%A8%AD%E8%A8%88%E6%A6%82%E5%BF%B5/</a:t>
            </a:r>
            <a:endParaRPr lang="zh-TW" altLang="en-US" dirty="0">
              <a:solidFill>
                <a:schemeClr val="bg1"/>
              </a:solidFill>
            </a:endParaRPr>
          </a:p>
        </p:txBody>
      </p:sp>
    </p:spTree>
    <p:extLst>
      <p:ext uri="{BB962C8B-B14F-4D97-AF65-F5344CB8AC3E}">
        <p14:creationId xmlns:p14="http://schemas.microsoft.com/office/powerpoint/2010/main" val="18827922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434988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fontScale="90000"/>
          </a:bodyPr>
          <a:lstStyle/>
          <a:p>
            <a:r>
              <a:rPr lang="zh-TW" altLang="en-US" dirty="0" smtClean="0">
                <a:solidFill>
                  <a:schemeClr val="tx1"/>
                </a:solidFill>
              </a:rPr>
              <a:t>同時服務多組客戶的佈署方式 </a:t>
            </a:r>
            <a:r>
              <a:rPr lang="en-US" altLang="zh-TW" dirty="0" smtClean="0">
                <a:solidFill>
                  <a:schemeClr val="tx1"/>
                </a:solidFill>
              </a:rPr>
              <a:t>(TBD, 2017)</a:t>
            </a:r>
            <a:br>
              <a:rPr lang="en-US" altLang="zh-TW" dirty="0" smtClean="0">
                <a:solidFill>
                  <a:schemeClr val="tx1"/>
                </a:solidFill>
              </a:rPr>
            </a:br>
            <a:r>
              <a:rPr lang="en-US" altLang="zh-TW" dirty="0">
                <a:solidFill>
                  <a:schemeClr val="tx1"/>
                </a:solidFill>
              </a:rPr>
              <a:t/>
            </a:r>
            <a:br>
              <a:rPr lang="en-US" altLang="zh-TW" dirty="0">
                <a:solidFill>
                  <a:schemeClr val="tx1"/>
                </a:solidFill>
              </a:rPr>
            </a:br>
            <a:endParaRPr lang="zh-TW" altLang="en-US" dirty="0">
              <a:solidFill>
                <a:schemeClr val="tx1"/>
              </a:solidFill>
            </a:endParaRPr>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4073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85000" lnSpcReduction="20000"/>
          </a:bodyPr>
          <a:lstStyle/>
          <a:p>
            <a:pPr>
              <a:buFont typeface="Wingdings" panose="05000000000000000000" pitchFamily="2" charset="2"/>
              <a:buChar char="n"/>
            </a:pPr>
            <a:r>
              <a:rPr lang="zh-TW" altLang="en-US" sz="3600" dirty="0" smtClean="0">
                <a:latin typeface="微軟正黑體" panose="020B0604030504040204" pitchFamily="34" charset="-120"/>
                <a:ea typeface="微軟正黑體" panose="020B0604030504040204" pitchFamily="34" charset="-120"/>
              </a:rPr>
              <a:t> 背景 </a:t>
            </a:r>
            <a:r>
              <a:rPr lang="en-US" altLang="zh-TW" sz="3600" dirty="0" smtClean="0">
                <a:latin typeface="微軟正黑體" panose="020B0604030504040204" pitchFamily="34" charset="-120"/>
                <a:ea typeface="微軟正黑體" panose="020B0604030504040204" pitchFamily="34" charset="-120"/>
              </a:rPr>
              <a:t>-</a:t>
            </a:r>
            <a:r>
              <a:rPr lang="zh-TW" altLang="en-US" sz="3600" dirty="0" smtClean="0">
                <a:latin typeface="微軟正黑體" panose="020B0604030504040204" pitchFamily="34" charset="-120"/>
                <a:ea typeface="微軟正黑體" panose="020B0604030504040204" pitchFamily="34" charset="-120"/>
              </a:rPr>
              <a:t> 轉移到微服務架構</a:t>
            </a:r>
            <a:r>
              <a:rPr lang="zh-TW" altLang="en-US" sz="3600" dirty="0" smtClean="0">
                <a:latin typeface="微軟正黑體" panose="020B0604030504040204" pitchFamily="34" charset="-120"/>
                <a:ea typeface="微軟正黑體" panose="020B0604030504040204" pitchFamily="34" charset="-120"/>
              </a:rPr>
              <a:t>前</a:t>
            </a:r>
            <a:endParaRPr lang="en-US" altLang="zh-TW" sz="3600"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 定義 </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微服務是什麼</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endParaRPr lang="en-US" altLang="zh-TW"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smtClean="0"/>
              <a:t> 優點 </a:t>
            </a:r>
            <a:r>
              <a:rPr lang="en-US" altLang="zh-TW" dirty="0"/>
              <a:t>-</a:t>
            </a:r>
            <a:r>
              <a:rPr lang="zh-TW" altLang="en-US" dirty="0" smtClean="0"/>
              <a:t> 使用微服務的理由</a:t>
            </a:r>
            <a:endParaRPr lang="en-US" altLang="zh-TW" dirty="0" smtClean="0"/>
          </a:p>
          <a:p>
            <a:pPr lvl="1">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 缺點 </a:t>
            </a:r>
            <a:r>
              <a:rPr lang="en-US" altLang="zh-TW" dirty="0"/>
              <a:t>-</a:t>
            </a:r>
            <a:r>
              <a:rPr lang="zh-TW" altLang="en-US" dirty="0" smtClean="0">
                <a:latin typeface="微軟正黑體" panose="020B0604030504040204" pitchFamily="34" charset="-120"/>
                <a:ea typeface="微軟正黑體" panose="020B0604030504040204" pitchFamily="34" charset="-120"/>
              </a:rPr>
              <a:t> 不用微服務的理由</a:t>
            </a:r>
            <a:endParaRPr lang="en-US" altLang="zh-TW"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smtClean="0"/>
              <a:t> 抉擇 </a:t>
            </a:r>
            <a:r>
              <a:rPr lang="en-US" altLang="zh-TW" dirty="0" smtClean="0"/>
              <a:t>–</a:t>
            </a:r>
            <a:r>
              <a:rPr lang="zh-TW" altLang="en-US" dirty="0" smtClean="0"/>
              <a:t> 你的期待成效是什麼</a:t>
            </a:r>
            <a:r>
              <a:rPr lang="en-US" altLang="zh-TW" dirty="0" smtClean="0"/>
              <a:t>?</a:t>
            </a:r>
          </a:p>
          <a:p>
            <a:pPr>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案例</a:t>
            </a:r>
            <a:r>
              <a:rPr lang="zh-TW" altLang="en-US" dirty="0" smtClean="0"/>
              <a:t> </a:t>
            </a:r>
            <a:r>
              <a:rPr lang="en-US" altLang="zh-TW" dirty="0" smtClean="0"/>
              <a:t>–</a:t>
            </a:r>
            <a:r>
              <a:rPr lang="zh-TW" altLang="en-US" dirty="0" smtClean="0"/>
              <a:t> 轉移的經驗分享</a:t>
            </a:r>
            <a:endParaRPr lang="en-US" altLang="zh-TW" dirty="0" smtClean="0"/>
          </a:p>
          <a:p>
            <a:pPr lvl="1">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 微服務的基礎建設</a:t>
            </a:r>
            <a:endParaRPr lang="en-US" altLang="zh-TW"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smtClean="0"/>
              <a:t> 切割邊界，切割方式</a:t>
            </a:r>
            <a:endParaRPr lang="en-US" altLang="zh-TW" dirty="0" smtClean="0"/>
          </a:p>
          <a:p>
            <a:pPr lvl="1">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 佈署方式</a:t>
            </a:r>
            <a:endParaRPr lang="en-US" altLang="zh-TW"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smtClean="0"/>
              <a:t> 商業效益</a:t>
            </a:r>
            <a:endParaRPr lang="en-US" altLang="zh-TW" dirty="0" smtClean="0">
              <a:latin typeface="微軟正黑體" panose="020B0604030504040204" pitchFamily="34" charset="-120"/>
              <a:ea typeface="微軟正黑體" panose="020B0604030504040204" pitchFamily="34" charset="-120"/>
            </a:endParaRPr>
          </a:p>
          <a:p>
            <a:endParaRPr lang="zh-TW" altLang="en-US"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51692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chemeClr val="tx1"/>
                </a:solidFill>
              </a:rPr>
              <a:t>Windows Container </a:t>
            </a:r>
            <a:r>
              <a:rPr lang="zh-TW" altLang="en-US" sz="2400" b="1" dirty="0">
                <a:solidFill>
                  <a:schemeClr val="tx1"/>
                </a:solidFill>
              </a:rPr>
              <a:t>支援所有 </a:t>
            </a:r>
            <a:r>
              <a:rPr lang="en-US" altLang="zh-TW" sz="2400" b="1" dirty="0">
                <a:solidFill>
                  <a:schemeClr val="tx1"/>
                </a:solidFill>
              </a:rPr>
              <a:t>Windows Application</a:t>
            </a:r>
            <a:r>
              <a:rPr lang="en-US" altLang="zh-TW" sz="2400" dirty="0">
                <a:solidFill>
                  <a:schemeClr val="tx1"/>
                </a:solidFill>
              </a:rPr>
              <a:t>, </a:t>
            </a:r>
            <a:r>
              <a:rPr lang="zh-TW" altLang="en-US" sz="2400" dirty="0">
                <a:solidFill>
                  <a:schemeClr val="tx1"/>
                </a:solidFill>
              </a:rPr>
              <a:t>包含 </a:t>
            </a:r>
            <a:r>
              <a:rPr lang="en-US" altLang="zh-TW" sz="2400" dirty="0">
                <a:solidFill>
                  <a:schemeClr val="tx1"/>
                </a:solidFill>
              </a:rPr>
              <a:t>.NET Framework 3.5 </a:t>
            </a:r>
            <a:r>
              <a:rPr lang="zh-TW" altLang="en-US" sz="2400" dirty="0">
                <a:solidFill>
                  <a:schemeClr val="tx1"/>
                </a:solidFill>
              </a:rPr>
              <a:t>等等超過</a:t>
            </a:r>
            <a:r>
              <a:rPr lang="en-US" altLang="zh-TW" sz="2400" dirty="0">
                <a:solidFill>
                  <a:schemeClr val="tx1"/>
                </a:solidFill>
              </a:rPr>
              <a:t>10</a:t>
            </a:r>
            <a:r>
              <a:rPr lang="zh-TW" altLang="en-US" sz="2400" dirty="0">
                <a:solidFill>
                  <a:schemeClr val="tx1"/>
                </a:solidFill>
              </a:rPr>
              <a:t>年以上的 </a:t>
            </a:r>
            <a:r>
              <a:rPr lang="en-US" altLang="zh-TW" sz="2400" dirty="0">
                <a:solidFill>
                  <a:schemeClr val="tx1"/>
                </a:solidFill>
              </a:rPr>
              <a:t>Microsoft</a:t>
            </a:r>
            <a:r>
              <a:rPr lang="zh-TW" altLang="en-US" sz="2400" dirty="0">
                <a:solidFill>
                  <a:schemeClr val="tx1"/>
                </a:solidFill>
              </a:rPr>
              <a:t> 開發技術。</a:t>
            </a:r>
            <a:r>
              <a:rPr lang="en-US" altLang="zh-TW" sz="2400" dirty="0">
                <a:solidFill>
                  <a:schemeClr val="tx1"/>
                </a:solidFill>
              </a:rPr>
              <a:t/>
            </a:r>
            <a:br>
              <a:rPr lang="en-US" altLang="zh-TW" sz="2400" dirty="0">
                <a:solidFill>
                  <a:schemeClr val="tx1"/>
                </a:solidFill>
              </a:rPr>
            </a:br>
            <a:endParaRPr lang="en-US" altLang="zh-TW" sz="2400" dirty="0">
              <a:solidFill>
                <a:schemeClr val="tx1"/>
              </a:solidFill>
            </a:endParaRPr>
          </a:p>
          <a:p>
            <a:r>
              <a:rPr lang="zh-TW" altLang="en-US" sz="2400" b="1" dirty="0">
                <a:solidFill>
                  <a:schemeClr val="tx1"/>
                </a:solidFill>
              </a:rPr>
              <a:t>完全相容 </a:t>
            </a:r>
            <a:r>
              <a:rPr lang="en-US" altLang="zh-TW" sz="2400" b="1" dirty="0">
                <a:solidFill>
                  <a:schemeClr val="tx1"/>
                </a:solidFill>
              </a:rPr>
              <a:t>Docker API </a:t>
            </a:r>
            <a:r>
              <a:rPr lang="zh-TW" altLang="en-US" sz="2400" dirty="0">
                <a:solidFill>
                  <a:schemeClr val="tx1"/>
                </a:solidFill>
              </a:rPr>
              <a:t>的 </a:t>
            </a:r>
            <a:r>
              <a:rPr lang="en-US" altLang="zh-TW" sz="2400" dirty="0">
                <a:solidFill>
                  <a:schemeClr val="tx1"/>
                </a:solidFill>
              </a:rPr>
              <a:t>Windows</a:t>
            </a:r>
            <a:r>
              <a:rPr lang="zh-TW" altLang="en-US" sz="2400" dirty="0">
                <a:solidFill>
                  <a:schemeClr val="tx1"/>
                </a:solidFill>
              </a:rPr>
              <a:t> 版本 </a:t>
            </a:r>
            <a:r>
              <a:rPr lang="en-US" altLang="zh-TW" sz="2400" dirty="0">
                <a:solidFill>
                  <a:schemeClr val="tx1"/>
                </a:solidFill>
              </a:rPr>
              <a:t>Container</a:t>
            </a:r>
            <a:r>
              <a:rPr lang="zh-TW" altLang="en-US" sz="2400" dirty="0">
                <a:solidFill>
                  <a:schemeClr val="tx1"/>
                </a:solidFill>
              </a:rPr>
              <a:t> </a:t>
            </a:r>
            <a:r>
              <a:rPr lang="en-US" altLang="zh-TW" sz="2400" dirty="0">
                <a:solidFill>
                  <a:schemeClr val="tx1"/>
                </a:solidFill>
              </a:rPr>
              <a:t>Engine:</a:t>
            </a:r>
          </a:p>
          <a:p>
            <a:pPr lvl="1"/>
            <a:r>
              <a:rPr lang="zh-TW" altLang="en-US" sz="2000" dirty="0">
                <a:solidFill>
                  <a:schemeClr val="tx1"/>
                </a:solidFill>
              </a:rPr>
              <a:t>可以直接用既有的 </a:t>
            </a:r>
            <a:r>
              <a:rPr lang="en-US" altLang="zh-TW" sz="2000" dirty="0">
                <a:solidFill>
                  <a:schemeClr val="tx1"/>
                </a:solidFill>
              </a:rPr>
              <a:t>Docker Client </a:t>
            </a:r>
            <a:r>
              <a:rPr lang="zh-TW" altLang="en-US" sz="2000" dirty="0">
                <a:solidFill>
                  <a:schemeClr val="tx1"/>
                </a:solidFill>
              </a:rPr>
              <a:t>管理 </a:t>
            </a:r>
            <a:r>
              <a:rPr lang="en-US" altLang="zh-TW" sz="2000" dirty="0">
                <a:solidFill>
                  <a:schemeClr val="tx1"/>
                </a:solidFill>
              </a:rPr>
              <a:t>Windows</a:t>
            </a:r>
            <a:r>
              <a:rPr lang="zh-TW" altLang="en-US" sz="2000" dirty="0">
                <a:solidFill>
                  <a:schemeClr val="tx1"/>
                </a:solidFill>
              </a:rPr>
              <a:t> </a:t>
            </a:r>
            <a:r>
              <a:rPr lang="en-US" altLang="zh-TW" sz="2000" dirty="0">
                <a:solidFill>
                  <a:schemeClr val="tx1"/>
                </a:solidFill>
              </a:rPr>
              <a:t>Container</a:t>
            </a:r>
          </a:p>
          <a:p>
            <a:pPr lvl="1"/>
            <a:r>
              <a:rPr lang="zh-TW" altLang="en-US" sz="2000" dirty="0">
                <a:solidFill>
                  <a:schemeClr val="tx1"/>
                </a:solidFill>
              </a:rPr>
              <a:t>共用 </a:t>
            </a:r>
            <a:r>
              <a:rPr lang="en-US" altLang="zh-TW" sz="2000" dirty="0">
                <a:solidFill>
                  <a:schemeClr val="tx1"/>
                </a:solidFill>
              </a:rPr>
              <a:t>Docker Registry, </a:t>
            </a:r>
            <a:r>
              <a:rPr lang="zh-TW" altLang="en-US" sz="2000" dirty="0">
                <a:solidFill>
                  <a:schemeClr val="tx1"/>
                </a:solidFill>
              </a:rPr>
              <a:t>存放 </a:t>
            </a:r>
            <a:r>
              <a:rPr lang="en-US" altLang="zh-TW" sz="2000" dirty="0">
                <a:solidFill>
                  <a:schemeClr val="tx1"/>
                </a:solidFill>
              </a:rPr>
              <a:t>Container</a:t>
            </a:r>
            <a:r>
              <a:rPr lang="zh-TW" altLang="en-US" sz="2000" dirty="0">
                <a:solidFill>
                  <a:schemeClr val="tx1"/>
                </a:solidFill>
              </a:rPr>
              <a:t> </a:t>
            </a:r>
            <a:r>
              <a:rPr lang="en-US" altLang="zh-TW" sz="2000" dirty="0">
                <a:solidFill>
                  <a:schemeClr val="tx1"/>
                </a:solidFill>
              </a:rPr>
              <a:t>Image</a:t>
            </a:r>
          </a:p>
          <a:p>
            <a:pPr lvl="1"/>
            <a:r>
              <a:rPr lang="zh-TW" altLang="en-US" sz="2000" dirty="0">
                <a:solidFill>
                  <a:schemeClr val="tx1"/>
                </a:solidFill>
              </a:rPr>
              <a:t>共用 </a:t>
            </a:r>
            <a:r>
              <a:rPr lang="en-US" altLang="zh-TW" sz="2000" dirty="0">
                <a:solidFill>
                  <a:schemeClr val="tx1"/>
                </a:solidFill>
              </a:rPr>
              <a:t>Docker Swarm / </a:t>
            </a:r>
            <a:r>
              <a:rPr lang="en-US" altLang="zh-TW" sz="2000" dirty="0" err="1">
                <a:solidFill>
                  <a:schemeClr val="tx1"/>
                </a:solidFill>
              </a:rPr>
              <a:t>Mesos</a:t>
            </a:r>
            <a:r>
              <a:rPr lang="en-US" altLang="zh-TW" sz="2000" dirty="0">
                <a:solidFill>
                  <a:schemeClr val="tx1"/>
                </a:solidFill>
              </a:rPr>
              <a:t> </a:t>
            </a:r>
            <a:r>
              <a:rPr lang="zh-TW" altLang="en-US" sz="2000" dirty="0">
                <a:solidFill>
                  <a:schemeClr val="tx1"/>
                </a:solidFill>
              </a:rPr>
              <a:t>等 </a:t>
            </a:r>
            <a:r>
              <a:rPr lang="en-US" altLang="zh-TW" sz="2000" dirty="0">
                <a:solidFill>
                  <a:schemeClr val="tx1"/>
                </a:solidFill>
              </a:rPr>
              <a:t>Orchestration</a:t>
            </a:r>
            <a:r>
              <a:rPr lang="zh-TW" altLang="en-US" sz="2000" dirty="0">
                <a:solidFill>
                  <a:schemeClr val="tx1"/>
                </a:solidFill>
              </a:rPr>
              <a:t> </a:t>
            </a:r>
            <a:r>
              <a:rPr lang="en-US" altLang="zh-TW" sz="2000" dirty="0">
                <a:solidFill>
                  <a:schemeClr val="tx1"/>
                </a:solidFill>
              </a:rPr>
              <a:t>Tools</a:t>
            </a:r>
            <a:br>
              <a:rPr lang="en-US" altLang="zh-TW" sz="2000" dirty="0">
                <a:solidFill>
                  <a:schemeClr val="tx1"/>
                </a:solidFill>
              </a:rPr>
            </a:br>
            <a:endParaRPr lang="en-US" altLang="zh-TW" sz="2000" dirty="0">
              <a:solidFill>
                <a:schemeClr val="tx1"/>
              </a:solidFill>
            </a:endParaRPr>
          </a:p>
          <a:p>
            <a:r>
              <a:rPr lang="en-US" altLang="zh-TW" sz="2400" b="1" dirty="0">
                <a:solidFill>
                  <a:schemeClr val="tx1"/>
                </a:solidFill>
              </a:rPr>
              <a:t>Windows Container </a:t>
            </a:r>
            <a:r>
              <a:rPr lang="zh-TW" altLang="en-US" sz="2400" b="1" dirty="0">
                <a:solidFill>
                  <a:schemeClr val="tx1"/>
                </a:solidFill>
              </a:rPr>
              <a:t>支援進階的 </a:t>
            </a:r>
            <a:r>
              <a:rPr lang="en-US" altLang="zh-TW" sz="2400" b="1" dirty="0">
                <a:solidFill>
                  <a:schemeClr val="tx1"/>
                </a:solidFill>
              </a:rPr>
              <a:t>Hyper-V Container</a:t>
            </a:r>
            <a:r>
              <a:rPr lang="en-US" altLang="zh-TW" sz="2400" dirty="0">
                <a:solidFill>
                  <a:schemeClr val="tx1"/>
                </a:solidFill>
              </a:rPr>
              <a:t>, </a:t>
            </a:r>
            <a:r>
              <a:rPr lang="zh-TW" altLang="en-US" sz="2400" dirty="0">
                <a:solidFill>
                  <a:schemeClr val="tx1"/>
                </a:solidFill>
              </a:rPr>
              <a:t>對於敏感的服務可以提供更高層級的隔離等級</a:t>
            </a:r>
            <a:endParaRPr lang="en-US" altLang="zh-TW" sz="2400" dirty="0">
              <a:solidFill>
                <a:schemeClr val="tx1"/>
              </a:solidFill>
            </a:endParaRPr>
          </a:p>
          <a:p>
            <a:endParaRPr lang="en-US" altLang="zh-TW" sz="2400" dirty="0">
              <a:solidFill>
                <a:schemeClr val="tx1"/>
              </a:solidFill>
            </a:endParaRPr>
          </a:p>
        </p:txBody>
      </p:sp>
    </p:spTree>
    <p:extLst>
      <p:ext uri="{BB962C8B-B14F-4D97-AF65-F5344CB8AC3E}">
        <p14:creationId xmlns:p14="http://schemas.microsoft.com/office/powerpoint/2010/main" val="3058508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r"/>
            <a:r>
              <a:rPr lang="en-US" altLang="zh-TW" sz="6000" dirty="0" smtClean="0">
                <a:latin typeface="微軟正黑體" panose="020B0604030504040204" pitchFamily="34" charset="-120"/>
                <a:ea typeface="微軟正黑體" panose="020B0604030504040204" pitchFamily="34" charset="-120"/>
              </a:rPr>
              <a:t>"</a:t>
            </a:r>
            <a:r>
              <a:rPr lang="zh-TW" altLang="en-US" sz="6000" dirty="0" smtClean="0">
                <a:latin typeface="微軟正黑體" panose="020B0604030504040204" pitchFamily="34" charset="-120"/>
                <a:ea typeface="微軟正黑體" panose="020B0604030504040204" pitchFamily="34" charset="-120"/>
              </a:rPr>
              <a:t>一窩蜂</a:t>
            </a:r>
            <a:r>
              <a:rPr lang="zh-TW" altLang="en-US" sz="6000" dirty="0">
                <a:latin typeface="微軟正黑體" panose="020B0604030504040204" pitchFamily="34" charset="-120"/>
                <a:ea typeface="微軟正黑體" panose="020B0604030504040204" pitchFamily="34" charset="-120"/>
              </a:rPr>
              <a:t>驅動</a:t>
            </a:r>
            <a:r>
              <a:rPr lang="zh-TW" altLang="en-US" sz="6000" dirty="0" smtClean="0">
                <a:latin typeface="微軟正黑體" panose="020B0604030504040204" pitchFamily="34" charset="-120"/>
                <a:ea typeface="微軟正黑體" panose="020B0604030504040204" pitchFamily="34" charset="-120"/>
              </a:rPr>
              <a:t>開發</a:t>
            </a:r>
            <a:r>
              <a:rPr lang="en-US" altLang="zh-TW" sz="6000" dirty="0" smtClean="0">
                <a:latin typeface="微軟正黑體" panose="020B0604030504040204" pitchFamily="34" charset="-120"/>
                <a:ea typeface="微軟正黑體" panose="020B0604030504040204" pitchFamily="34" charset="-120"/>
              </a:rPr>
              <a:t>"</a:t>
            </a:r>
            <a:br>
              <a:rPr lang="en-US" altLang="zh-TW" sz="6000" dirty="0" smtClean="0">
                <a:latin typeface="微軟正黑體" panose="020B0604030504040204" pitchFamily="34" charset="-120"/>
                <a:ea typeface="微軟正黑體" panose="020B0604030504040204" pitchFamily="34" charset="-120"/>
              </a:rPr>
            </a:br>
            <a:r>
              <a:rPr lang="en-US" altLang="zh-TW" sz="6000" dirty="0">
                <a:latin typeface="微軟正黑體" panose="020B0604030504040204" pitchFamily="34" charset="-120"/>
                <a:ea typeface="微軟正黑體" panose="020B0604030504040204" pitchFamily="34" charset="-120"/>
              </a:rPr>
              <a:t>Hype Driven Development</a:t>
            </a:r>
            <a:endParaRPr lang="zh-TW" altLang="en-US" sz="6000"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dirty="0"/>
          </a:p>
        </p:txBody>
      </p:sp>
      <p:sp>
        <p:nvSpPr>
          <p:cNvPr id="7" name="文字方塊 6"/>
          <p:cNvSpPr txBox="1"/>
          <p:nvPr/>
        </p:nvSpPr>
        <p:spPr>
          <a:xfrm>
            <a:off x="0" y="6350000"/>
            <a:ext cx="5172313" cy="369332"/>
          </a:xfrm>
          <a:prstGeom prst="rect">
            <a:avLst/>
          </a:prstGeom>
          <a:noFill/>
        </p:spPr>
        <p:txBody>
          <a:bodyPr wrap="none" rtlCol="0">
            <a:spAutoFit/>
          </a:bodyPr>
          <a:lstStyle/>
          <a:p>
            <a:r>
              <a:rPr lang="en-US" altLang="zh-TW" dirty="0">
                <a:solidFill>
                  <a:schemeClr val="bg1"/>
                </a:solidFill>
              </a:rPr>
              <a:t>https://blog.chunfuchao.com/?p=656&amp;variant=zh-tw</a:t>
            </a:r>
            <a:endParaRPr lang="zh-TW" altLang="en-US" dirty="0">
              <a:solidFill>
                <a:schemeClr val="bg1"/>
              </a:solidFill>
            </a:endParaRPr>
          </a:p>
        </p:txBody>
      </p:sp>
    </p:spTree>
    <p:extLst>
      <p:ext uri="{BB962C8B-B14F-4D97-AF65-F5344CB8AC3E}">
        <p14:creationId xmlns:p14="http://schemas.microsoft.com/office/powerpoint/2010/main" val="461414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sp>
        <p:nvSpPr>
          <p:cNvPr id="5" name="副標題 4"/>
          <p:cNvSpPr>
            <a:spLocks noGrp="1"/>
          </p:cNvSpPr>
          <p:nvPr>
            <p:ph type="subTitle" idx="1"/>
          </p:nvPr>
        </p:nvSpPr>
        <p:spPr/>
        <p:txBody>
          <a:bodyPr/>
          <a:lstStyle/>
          <a:p>
            <a:endParaRPr lang="zh-TW" altLang="en-US" dirty="0"/>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320" y="498602"/>
            <a:ext cx="7640320" cy="560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1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532114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565590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8761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安德魯是誰</a:t>
            </a:r>
            <a:r>
              <a:rPr lang="en-US" altLang="zh-TW" dirty="0" smtClean="0"/>
              <a:t>?</a:t>
            </a:r>
            <a:endParaRPr lang="zh-TW" altLang="en-US" dirty="0"/>
          </a:p>
        </p:txBody>
      </p:sp>
      <p:sp>
        <p:nvSpPr>
          <p:cNvPr id="3" name="內容版面配置區 2"/>
          <p:cNvSpPr>
            <a:spLocks noGrp="1"/>
          </p:cNvSpPr>
          <p:nvPr>
            <p:ph idx="1"/>
          </p:nvPr>
        </p:nvSpPr>
        <p:spPr/>
        <p:txBody>
          <a:bodyPr>
            <a:normAutofit lnSpcReduction="10000"/>
          </a:bodyPr>
          <a:lstStyle/>
          <a:p>
            <a:pPr marL="514350" indent="-514350">
              <a:buFont typeface="+mj-lt"/>
              <a:buAutoNum type="arabicPeriod"/>
            </a:pPr>
            <a:r>
              <a:rPr lang="zh-TW" altLang="en-US" sz="3200" dirty="0" smtClean="0"/>
              <a:t>一宇數位科技 </a:t>
            </a:r>
            <a:r>
              <a:rPr lang="en-US" altLang="zh-TW" sz="3200" dirty="0" smtClean="0"/>
              <a:t>CTO</a:t>
            </a:r>
            <a:br>
              <a:rPr lang="en-US" altLang="zh-TW" sz="3200" dirty="0" smtClean="0"/>
            </a:br>
            <a:r>
              <a:rPr lang="zh-TW" altLang="en-US" dirty="0" smtClean="0"/>
              <a:t>我們替企業 </a:t>
            </a:r>
            <a:r>
              <a:rPr lang="en-US" altLang="zh-TW" dirty="0" smtClean="0"/>
              <a:t>(HR)</a:t>
            </a:r>
            <a:r>
              <a:rPr lang="zh-TW" altLang="en-US" dirty="0" smtClean="0"/>
              <a:t> 開發設計人才管理系統。提供買斷也提供雲端版本的服務。</a:t>
            </a:r>
            <a:endParaRPr lang="en-US" altLang="zh-TW" sz="2800" dirty="0" smtClean="0"/>
          </a:p>
          <a:p>
            <a:pPr marL="514350" indent="-514350">
              <a:buFont typeface="+mj-lt"/>
              <a:buAutoNum type="arabicPeriod"/>
            </a:pPr>
            <a:r>
              <a:rPr lang="zh-TW" altLang="en-US" sz="3200" dirty="0" smtClean="0"/>
              <a:t>現任 </a:t>
            </a:r>
            <a:r>
              <a:rPr lang="en-US" altLang="zh-TW" sz="3200" dirty="0" smtClean="0"/>
              <a:t>MVP, </a:t>
            </a:r>
            <a:r>
              <a:rPr lang="zh-TW" altLang="en-US" sz="3200" dirty="0" smtClean="0"/>
              <a:t>微軟最有價值專家</a:t>
            </a:r>
            <a:endParaRPr lang="en-US" altLang="zh-TW" sz="3200" dirty="0" smtClean="0"/>
          </a:p>
          <a:p>
            <a:pPr marL="514350" indent="-514350">
              <a:buFont typeface="+mj-lt"/>
              <a:buAutoNum type="arabicPeriod"/>
            </a:pPr>
            <a:r>
              <a:rPr lang="zh-TW" altLang="en-US" sz="3200" dirty="0" smtClean="0"/>
              <a:t>沒事會寫寫部落格 </a:t>
            </a:r>
            <a:r>
              <a:rPr lang="en-US" altLang="zh-TW" sz="3200" dirty="0" smtClean="0"/>
              <a:t>(</a:t>
            </a:r>
            <a:r>
              <a:rPr lang="zh-TW" altLang="en-US" sz="3200" dirty="0" smtClean="0"/>
              <a:t>安德魯的部落格</a:t>
            </a:r>
            <a:r>
              <a:rPr lang="en-US" altLang="zh-TW" sz="3200" dirty="0" smtClean="0"/>
              <a:t>)</a:t>
            </a:r>
            <a:br>
              <a:rPr lang="en-US" altLang="zh-TW" sz="3200" dirty="0" smtClean="0"/>
            </a:br>
            <a:r>
              <a:rPr lang="zh-TW" altLang="en-US" sz="2200" dirty="0" smtClean="0"/>
              <a:t>談論各種軟體開發與設計的大小事，想做個優秀的系統架構師。主題以 </a:t>
            </a:r>
            <a:r>
              <a:rPr lang="en-US" altLang="zh-TW" sz="2200" dirty="0" smtClean="0"/>
              <a:t>.NET / C#</a:t>
            </a:r>
            <a:r>
              <a:rPr lang="zh-TW" altLang="en-US" sz="2200" dirty="0" smtClean="0"/>
              <a:t> </a:t>
            </a:r>
            <a:r>
              <a:rPr lang="en-US" altLang="zh-TW" sz="2200" dirty="0" smtClean="0"/>
              <a:t>/ OOP / Container </a:t>
            </a:r>
            <a:r>
              <a:rPr lang="zh-TW" altLang="en-US" sz="2200" dirty="0" smtClean="0"/>
              <a:t>為主。</a:t>
            </a:r>
            <a:endParaRPr lang="en-US" altLang="zh-TW" sz="3200" dirty="0" smtClean="0"/>
          </a:p>
          <a:p>
            <a:pPr marL="514350" indent="-514350">
              <a:buFont typeface="+mj-lt"/>
              <a:buAutoNum type="arabicPeriod"/>
            </a:pPr>
            <a:r>
              <a:rPr lang="zh-TW" altLang="en-US" sz="3200" dirty="0" smtClean="0"/>
              <a:t>從 </a:t>
            </a:r>
            <a:r>
              <a:rPr lang="en-US" altLang="zh-TW" sz="3200" dirty="0" smtClean="0"/>
              <a:t>2000 </a:t>
            </a:r>
            <a:r>
              <a:rPr lang="zh-TW" altLang="en-US" sz="3200" dirty="0" smtClean="0"/>
              <a:t>年 </a:t>
            </a:r>
            <a:r>
              <a:rPr lang="en-US" altLang="zh-TW" sz="3200" dirty="0" smtClean="0"/>
              <a:t>.NET / C# </a:t>
            </a:r>
            <a:r>
              <a:rPr lang="zh-TW" altLang="en-US" sz="3200" dirty="0" smtClean="0"/>
              <a:t>還在 </a:t>
            </a:r>
            <a:r>
              <a:rPr lang="en-US" altLang="zh-TW" sz="3200" dirty="0" smtClean="0"/>
              <a:t>Beta</a:t>
            </a:r>
            <a:r>
              <a:rPr lang="zh-TW" altLang="en-US" sz="3200" dirty="0" smtClean="0"/>
              <a:t> 年代就開始在用他了。喜歡 </a:t>
            </a:r>
            <a:r>
              <a:rPr lang="en-US" altLang="zh-TW" sz="3200" dirty="0" smtClean="0"/>
              <a:t>C#</a:t>
            </a:r>
            <a:r>
              <a:rPr lang="zh-TW" altLang="en-US" sz="3200" dirty="0" smtClean="0"/>
              <a:t> 優雅的語法。</a:t>
            </a:r>
            <a:endParaRPr lang="en-US" altLang="zh-TW" sz="3200" dirty="0"/>
          </a:p>
          <a:p>
            <a:pPr marL="514350" indent="-514350">
              <a:buFont typeface="+mj-lt"/>
              <a:buAutoNum type="arabicPeriod"/>
            </a:pPr>
            <a:endParaRPr lang="zh-TW" altLang="en-US" sz="3200" dirty="0"/>
          </a:p>
        </p:txBody>
      </p:sp>
    </p:spTree>
    <p:extLst>
      <p:ext uri="{BB962C8B-B14F-4D97-AF65-F5344CB8AC3E}">
        <p14:creationId xmlns:p14="http://schemas.microsoft.com/office/powerpoint/2010/main" val="12679090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rgbClr val="FF0000"/>
                </a:solidFill>
              </a:rPr>
              <a:t>12/15:</a:t>
            </a:r>
            <a:r>
              <a:rPr lang="zh-TW" altLang="en-US" sz="4000" dirty="0" smtClean="0">
                <a:solidFill>
                  <a:srgbClr val="FF0000"/>
                </a:solidFill>
              </a:rPr>
              <a:t> 微服務架構 概觀、相關技術</a:t>
            </a:r>
            <a:endParaRPr lang="en-US" altLang="zh-TW" sz="4000" dirty="0" smtClean="0">
              <a:solidFill>
                <a:srgbClr val="FF0000"/>
              </a:solidFill>
            </a:endParaRPr>
          </a:p>
          <a:p>
            <a:pPr marL="457200" indent="-457200">
              <a:buFont typeface="+mj-lt"/>
              <a:buAutoNum type="arabicPeriod"/>
            </a:pPr>
            <a:r>
              <a:rPr lang="en-US" altLang="zh-TW" sz="4000" dirty="0" smtClean="0"/>
              <a:t>12/29:</a:t>
            </a:r>
            <a:r>
              <a:rPr lang="zh-TW" altLang="en-US" sz="4000" dirty="0" smtClean="0"/>
              <a:t> 微服務 架構設計與實作</a:t>
            </a:r>
            <a:endParaRPr lang="en-US" altLang="zh-TW" sz="4000" dirty="0" smtClean="0"/>
          </a:p>
          <a:p>
            <a:pPr marL="457200" indent="-457200">
              <a:buFont typeface="+mj-lt"/>
              <a:buAutoNum type="arabicPeriod"/>
            </a:pPr>
            <a:r>
              <a:rPr lang="en-US" altLang="zh-TW" sz="4000" dirty="0" smtClean="0"/>
              <a:t>01/12:</a:t>
            </a:r>
            <a:r>
              <a:rPr lang="zh-TW" altLang="en-US" sz="4000" dirty="0" smtClean="0"/>
              <a:t> 微服務 對應的開發流程</a:t>
            </a:r>
            <a:endParaRPr lang="en-US" altLang="zh-TW" sz="4000" dirty="0" smtClean="0"/>
          </a:p>
          <a:p>
            <a:pPr marL="457200" indent="-457200">
              <a:buFont typeface="+mj-lt"/>
              <a:buAutoNum type="arabicPeriod"/>
            </a:pPr>
            <a:r>
              <a:rPr lang="en-US" altLang="zh-TW" sz="4000" dirty="0"/>
              <a:t>01/12</a:t>
            </a:r>
            <a:r>
              <a:rPr lang="en-US" altLang="zh-TW" sz="4000" dirty="0" smtClean="0"/>
              <a:t>:</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(12/15)</a:t>
            </a:r>
            <a:endParaRPr lang="zh-TW" altLang="en-US" dirty="0"/>
          </a:p>
        </p:txBody>
      </p:sp>
      <p:sp>
        <p:nvSpPr>
          <p:cNvPr id="3" name="內容版面配置區 2"/>
          <p:cNvSpPr>
            <a:spLocks noGrp="1"/>
          </p:cNvSpPr>
          <p:nvPr>
            <p:ph idx="1"/>
          </p:nvPr>
        </p:nvSpPr>
        <p:spPr/>
        <p:txBody>
          <a:bodyPr>
            <a:normAutofit lnSpcReduction="10000"/>
          </a:bodyPr>
          <a:lstStyle/>
          <a:p>
            <a:pPr marL="514350" indent="-514350">
              <a:buFont typeface="+mj-lt"/>
              <a:buAutoNum type="arabicPeriod"/>
            </a:pPr>
            <a:r>
              <a:rPr lang="zh-TW" altLang="en-US" sz="2800" dirty="0" smtClean="0"/>
              <a:t>微服務架構介紹 </a:t>
            </a:r>
            <a:r>
              <a:rPr lang="en-US" altLang="zh-TW" sz="2800" dirty="0" smtClean="0"/>
              <a:t>- </a:t>
            </a:r>
            <a:r>
              <a:rPr lang="en-US" altLang="zh-TW" sz="2800" dirty="0" err="1" smtClean="0"/>
              <a:t>Microservices</a:t>
            </a:r>
            <a:r>
              <a:rPr lang="en-US" altLang="zh-TW" sz="2800" dirty="0" smtClean="0"/>
              <a:t> </a:t>
            </a:r>
            <a:r>
              <a:rPr lang="en-US" altLang="zh-TW" sz="2800" dirty="0"/>
              <a:t>vs. </a:t>
            </a:r>
            <a:r>
              <a:rPr lang="en-US" altLang="zh-TW" sz="2800" dirty="0" smtClean="0"/>
              <a:t>Monoliths</a:t>
            </a:r>
          </a:p>
          <a:p>
            <a:pPr marL="514350" indent="-514350">
              <a:buFont typeface="+mj-lt"/>
              <a:buAutoNum type="arabicPeriod"/>
            </a:pPr>
            <a:r>
              <a:rPr lang="zh-TW" altLang="en-US" sz="2800" dirty="0"/>
              <a:t>微</a:t>
            </a:r>
            <a:r>
              <a:rPr lang="zh-TW" altLang="en-US" sz="2800" dirty="0" smtClean="0"/>
              <a:t>服務架構的本質</a:t>
            </a:r>
            <a:endParaRPr lang="en-US" altLang="zh-TW" sz="2800" dirty="0" smtClean="0"/>
          </a:p>
          <a:p>
            <a:pPr marL="514350" indent="-514350">
              <a:buFont typeface="+mj-lt"/>
              <a:buAutoNum type="arabicPeriod"/>
            </a:pPr>
            <a:r>
              <a:rPr lang="zh-TW" altLang="en-US" sz="2800" dirty="0" smtClean="0"/>
              <a:t>微服務架構的佈署技術</a:t>
            </a:r>
            <a:endParaRPr lang="en-US" altLang="zh-TW" sz="2600" dirty="0" smtClean="0"/>
          </a:p>
          <a:p>
            <a:pPr marL="806958" lvl="1" indent="-514350">
              <a:buFont typeface="+mj-lt"/>
              <a:buAutoNum type="arabicPeriod"/>
            </a:pPr>
            <a:r>
              <a:rPr lang="en-US" altLang="zh-TW" sz="2800" dirty="0" smtClean="0"/>
              <a:t>Immutable Server</a:t>
            </a:r>
          </a:p>
          <a:p>
            <a:pPr marL="806958" lvl="1" indent="-514350">
              <a:buFont typeface="+mj-lt"/>
              <a:buAutoNum type="arabicPeriod"/>
            </a:pPr>
            <a:r>
              <a:rPr lang="en-US" altLang="zh-TW" sz="2800" dirty="0" smtClean="0"/>
              <a:t>Windows Container</a:t>
            </a:r>
          </a:p>
          <a:p>
            <a:pPr marL="514350" indent="-514350">
              <a:buFont typeface="+mj-lt"/>
              <a:buAutoNum type="arabicPeriod"/>
            </a:pPr>
            <a:r>
              <a:rPr lang="zh-TW" altLang="en-US" sz="2800" dirty="0" smtClean="0"/>
              <a:t>適用的開發流程</a:t>
            </a:r>
            <a:r>
              <a:rPr lang="en-US" altLang="zh-TW" sz="2800" dirty="0" smtClean="0"/>
              <a:t>:</a:t>
            </a:r>
            <a:r>
              <a:rPr lang="zh-TW" altLang="en-US" sz="2800" dirty="0"/>
              <a:t> </a:t>
            </a:r>
            <a:r>
              <a:rPr lang="en-US" altLang="zh-TW" sz="2800" dirty="0" smtClean="0"/>
              <a:t>DevOps </a:t>
            </a:r>
            <a:r>
              <a:rPr lang="zh-TW" altLang="en-US" sz="2800" dirty="0" smtClean="0"/>
              <a:t>介紹</a:t>
            </a:r>
            <a:endParaRPr lang="en-US" altLang="zh-TW" sz="2800" dirty="0" smtClean="0"/>
          </a:p>
          <a:p>
            <a:pPr marL="514350" indent="-514350">
              <a:buFont typeface="+mj-lt"/>
              <a:buAutoNum type="arabicPeriod"/>
            </a:pPr>
            <a:r>
              <a:rPr lang="zh-TW" altLang="en-US" sz="2800" dirty="0" smtClean="0"/>
              <a:t>實際案例探討 </a:t>
            </a:r>
            <a:r>
              <a:rPr lang="en-US" altLang="zh-TW" sz="2800" dirty="0" smtClean="0"/>
              <a:t>(Case</a:t>
            </a:r>
            <a:r>
              <a:rPr lang="zh-TW" altLang="en-US" sz="2800" dirty="0" smtClean="0"/>
              <a:t> </a:t>
            </a:r>
            <a:r>
              <a:rPr lang="en-US" altLang="zh-TW" sz="2800" dirty="0" smtClean="0"/>
              <a:t>Study)</a:t>
            </a:r>
          </a:p>
          <a:p>
            <a:pPr marL="514350" indent="-514350">
              <a:buFont typeface="+mj-lt"/>
              <a:buAutoNum type="arabicPeriod"/>
            </a:pPr>
            <a:r>
              <a:rPr lang="zh-TW" altLang="en-US" sz="2800" dirty="0" smtClean="0"/>
              <a:t>結論</a:t>
            </a: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vs. Monoliths</a:t>
            </a:r>
          </a:p>
        </p:txBody>
      </p:sp>
      <p:sp>
        <p:nvSpPr>
          <p:cNvPr id="3" name="文字方塊 2"/>
          <p:cNvSpPr txBox="1"/>
          <p:nvPr/>
        </p:nvSpPr>
        <p:spPr>
          <a:xfrm>
            <a:off x="1" y="6437581"/>
            <a:ext cx="6587509" cy="369332"/>
          </a:xfrm>
          <a:prstGeom prst="rect">
            <a:avLst/>
          </a:prstGeom>
          <a:noFill/>
        </p:spPr>
        <p:txBody>
          <a:bodyPr wrap="none" rtlCol="0">
            <a:spAutoFit/>
          </a:bodyPr>
          <a:lstStyle/>
          <a:p>
            <a:r>
              <a:rPr lang="en-US" altLang="zh-TW" dirty="0" smtClean="0"/>
              <a:t>//</a:t>
            </a:r>
            <a:r>
              <a:rPr lang="en-US" altLang="zh-TW" dirty="0"/>
              <a:t>B</a:t>
            </a:r>
            <a:r>
              <a:rPr lang="en-US" altLang="zh-TW" dirty="0" smtClean="0"/>
              <a:t>uild/2016, T693 – Building </a:t>
            </a:r>
            <a:r>
              <a:rPr lang="en-US" altLang="zh-TW" dirty="0" err="1" smtClean="0"/>
              <a:t>Microservices</a:t>
            </a:r>
            <a:r>
              <a:rPr lang="en-US" altLang="zh-TW" dirty="0" smtClean="0"/>
              <a:t> With Service Fabric</a:t>
            </a:r>
            <a:endParaRPr lang="zh-TW" altLang="en-US" dirty="0"/>
          </a:p>
        </p:txBody>
      </p:sp>
    </p:spTree>
    <p:extLst>
      <p:ext uri="{BB962C8B-B14F-4D97-AF65-F5344CB8AC3E}">
        <p14:creationId xmlns:p14="http://schemas.microsoft.com/office/powerpoint/2010/main" val="120463303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Background…</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HCM: HR Systems</a:t>
            </a:r>
          </a:p>
          <a:p>
            <a:r>
              <a:rPr lang="zh-TW" altLang="en-US" dirty="0" smtClean="0"/>
              <a:t>複雜的流程</a:t>
            </a:r>
            <a:endParaRPr lang="en-US" altLang="zh-TW" dirty="0" smtClean="0"/>
          </a:p>
          <a:p>
            <a:r>
              <a:rPr lang="zh-TW" altLang="en-US" dirty="0" smtClean="0"/>
              <a:t>單</a:t>
            </a:r>
            <a:r>
              <a:rPr lang="zh-TW" altLang="en-US" dirty="0"/>
              <a:t>基</a:t>
            </a:r>
            <a:r>
              <a:rPr lang="zh-TW" altLang="en-US" dirty="0" smtClean="0"/>
              <a:t>板需求</a:t>
            </a:r>
            <a:endParaRPr lang="en-US" altLang="zh-TW" dirty="0" smtClean="0"/>
          </a:p>
          <a:p>
            <a:r>
              <a:rPr lang="zh-TW" altLang="en-US" dirty="0" smtClean="0"/>
              <a:t>分散式服務 </a:t>
            </a:r>
            <a:r>
              <a:rPr lang="en-US" altLang="zh-TW" dirty="0" smtClean="0"/>
              <a:t>(</a:t>
            </a:r>
            <a:r>
              <a:rPr lang="zh-TW" altLang="en-US" dirty="0" smtClean="0"/>
              <a:t>教材派送 </a:t>
            </a:r>
            <a:r>
              <a:rPr lang="en-US" altLang="zh-TW" dirty="0" smtClean="0"/>
              <a:t>+</a:t>
            </a:r>
            <a:r>
              <a:rPr lang="zh-TW" altLang="en-US" dirty="0" smtClean="0"/>
              <a:t> 學習行為追蹤</a:t>
            </a:r>
            <a:r>
              <a:rPr lang="en-US" altLang="zh-TW" dirty="0" smtClean="0"/>
              <a:t>)</a:t>
            </a:r>
            <a:r>
              <a:rPr lang="zh-TW" altLang="en-US" dirty="0" smtClean="0"/>
              <a:t> 的挑戰</a:t>
            </a:r>
            <a:endParaRPr lang="en-US" altLang="zh-TW" dirty="0" smtClean="0"/>
          </a:p>
          <a:p>
            <a:r>
              <a:rPr lang="zh-TW" altLang="en-US" dirty="0" smtClean="0"/>
              <a:t>雲端化的挑戰</a:t>
            </a:r>
            <a:endParaRPr lang="en-US" altLang="zh-TW" dirty="0" smtClean="0"/>
          </a:p>
          <a:p>
            <a:endParaRPr lang="en-US" altLang="zh-TW" dirty="0"/>
          </a:p>
          <a:p>
            <a:r>
              <a:rPr lang="zh-TW" altLang="en-US" dirty="0" smtClean="0"/>
              <a:t>希望</a:t>
            </a:r>
            <a:r>
              <a:rPr lang="en-US" altLang="zh-TW" dirty="0" smtClean="0"/>
              <a:t>:</a:t>
            </a:r>
            <a:r>
              <a:rPr lang="zh-TW" altLang="en-US" dirty="0" smtClean="0"/>
              <a:t> </a:t>
            </a:r>
            <a:r>
              <a:rPr lang="en-US" altLang="zh-TW" dirty="0" err="1" smtClean="0"/>
              <a:t>Microservices</a:t>
            </a:r>
            <a:r>
              <a:rPr lang="zh-TW" altLang="en-US" dirty="0" smtClean="0"/>
              <a:t> </a:t>
            </a:r>
            <a:r>
              <a:rPr lang="en-US" altLang="zh-TW" dirty="0" smtClean="0"/>
              <a:t>!!!</a:t>
            </a:r>
            <a:endParaRPr lang="zh-TW" altLang="en-US" dirty="0"/>
          </a:p>
        </p:txBody>
      </p:sp>
    </p:spTree>
    <p:extLst>
      <p:ext uri="{BB962C8B-B14F-4D97-AF65-F5344CB8AC3E}">
        <p14:creationId xmlns:p14="http://schemas.microsoft.com/office/powerpoint/2010/main" val="7497751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3"/>
          <a:stretch>
            <a:fillRect/>
          </a:stretch>
        </p:blipFill>
        <p:spPr>
          <a:xfrm>
            <a:off x="4083957" y="1367721"/>
            <a:ext cx="605950" cy="602386"/>
          </a:xfrm>
          <a:prstGeom prst="rect">
            <a:avLst/>
          </a:prstGeom>
        </p:spPr>
      </p:pic>
      <p:pic>
        <p:nvPicPr>
          <p:cNvPr id="29" name="Picture 28"/>
          <p:cNvPicPr>
            <a:picLocks noChangeAspect="1"/>
          </p:cNvPicPr>
          <p:nvPr/>
        </p:nvPicPr>
        <p:blipFill>
          <a:blip r:embed="rId3"/>
          <a:stretch>
            <a:fillRect/>
          </a:stretch>
        </p:blipFill>
        <p:spPr>
          <a:xfrm>
            <a:off x="4381935" y="1423533"/>
            <a:ext cx="605950" cy="602386"/>
          </a:xfrm>
          <a:prstGeom prst="rect">
            <a:avLst/>
          </a:prstGeom>
        </p:spPr>
      </p:pic>
      <p:pic>
        <p:nvPicPr>
          <p:cNvPr id="30" name="Picture 29"/>
          <p:cNvPicPr>
            <a:picLocks noChangeAspect="1"/>
          </p:cNvPicPr>
          <p:nvPr/>
        </p:nvPicPr>
        <p:blipFill>
          <a:blip r:embed="rId3"/>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2443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6">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7279068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err="1"/>
              <a:t>Microservices</a:t>
            </a:r>
            <a:r>
              <a:rPr lang="en-US" dirty="0"/>
              <a:t> </a:t>
            </a:r>
            <a:r>
              <a:rPr lang="en-US" altLang="zh-TW" dirty="0" smtClean="0"/>
              <a:t>Overview</a:t>
            </a:r>
            <a:endParaRPr 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3041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t="8853" b="9204"/>
          <a:stretch/>
        </p:blipFill>
        <p:spPr>
          <a:xfrm>
            <a:off x="0" y="117565"/>
            <a:ext cx="12192000" cy="6244046"/>
          </a:xfrm>
          <a:prstGeom prst="rect">
            <a:avLst/>
          </a:prstGeom>
        </p:spPr>
      </p:pic>
      <p:sp>
        <p:nvSpPr>
          <p:cNvPr id="27" name="文字方塊 26"/>
          <p:cNvSpPr txBox="1"/>
          <p:nvPr/>
        </p:nvSpPr>
        <p:spPr>
          <a:xfrm>
            <a:off x="222069" y="6518366"/>
            <a:ext cx="5547160" cy="369332"/>
          </a:xfrm>
          <a:prstGeom prst="rect">
            <a:avLst/>
          </a:prstGeom>
          <a:noFill/>
        </p:spPr>
        <p:txBody>
          <a:bodyPr wrap="none" rtlCol="0">
            <a:spAutoFit/>
          </a:bodyPr>
          <a:lstStyle/>
          <a:p>
            <a:r>
              <a:rPr lang="en-US" altLang="zh-TW" dirty="0" smtClean="0">
                <a:solidFill>
                  <a:schemeClr val="bg1"/>
                </a:solidFill>
              </a:rPr>
              <a:t>//Build/2016, B874 – Azure Service Fabric For Developers</a:t>
            </a:r>
            <a:endParaRPr lang="zh-TW" altLang="en-US" dirty="0">
              <a:solidFill>
                <a:schemeClr val="bg1"/>
              </a:solidFill>
            </a:endParaRPr>
          </a:p>
        </p:txBody>
      </p:sp>
    </p:spTree>
    <p:extLst>
      <p:ext uri="{BB962C8B-B14F-4D97-AF65-F5344CB8AC3E}">
        <p14:creationId xmlns:p14="http://schemas.microsoft.com/office/powerpoint/2010/main" val="122921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6488668"/>
            <a:ext cx="7269362" cy="369332"/>
          </a:xfrm>
          <a:prstGeom prst="rect">
            <a:avLst/>
          </a:prstGeom>
          <a:noFill/>
        </p:spPr>
        <p:txBody>
          <a:bodyPr wrap="none" rtlCol="0">
            <a:spAutoFit/>
          </a:bodyPr>
          <a:lstStyle/>
          <a:p>
            <a:r>
              <a:rPr lang="en-US" altLang="zh-TW" dirty="0">
                <a:solidFill>
                  <a:schemeClr val="bg1"/>
                </a:solidFill>
              </a:rPr>
              <a:t>https://channel9.msdn.com/events/Visual-Studio/Connect-event-2015/911</a:t>
            </a:r>
            <a:endParaRPr lang="zh-TW" altLang="en-US" dirty="0">
              <a:solidFill>
                <a:schemeClr val="bg1"/>
              </a:solidFill>
            </a:endParaRPr>
          </a:p>
        </p:txBody>
      </p:sp>
      <p:pic>
        <p:nvPicPr>
          <p:cNvPr id="3" name="圖片 2"/>
          <p:cNvPicPr>
            <a:picLocks noChangeAspect="1"/>
          </p:cNvPicPr>
          <p:nvPr/>
        </p:nvPicPr>
        <p:blipFill rotWithShape="1">
          <a:blip r:embed="rId3"/>
          <a:srcRect t="9689" b="12340"/>
          <a:stretch/>
        </p:blipFill>
        <p:spPr>
          <a:xfrm>
            <a:off x="0" y="0"/>
            <a:ext cx="12192000" cy="6294783"/>
          </a:xfrm>
          <a:prstGeom prst="rect">
            <a:avLst/>
          </a:prstGeom>
        </p:spPr>
      </p:pic>
    </p:spTree>
    <p:extLst>
      <p:ext uri="{BB962C8B-B14F-4D97-AF65-F5344CB8AC3E}">
        <p14:creationId xmlns:p14="http://schemas.microsoft.com/office/powerpoint/2010/main" val="3165144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t="9532" b="12496"/>
          <a:stretch/>
        </p:blipFill>
        <p:spPr>
          <a:xfrm>
            <a:off x="0" y="0"/>
            <a:ext cx="12192000" cy="6294783"/>
          </a:xfrm>
          <a:prstGeom prst="rect">
            <a:avLst/>
          </a:prstGeom>
        </p:spPr>
      </p:pic>
    </p:spTree>
    <p:extLst>
      <p:ext uri="{BB962C8B-B14F-4D97-AF65-F5344CB8AC3E}">
        <p14:creationId xmlns:p14="http://schemas.microsoft.com/office/powerpoint/2010/main" val="2693493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Native Arch.</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44576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7087" y="6458859"/>
            <a:ext cx="3327642" cy="369332"/>
          </a:xfrm>
          <a:prstGeom prst="rect">
            <a:avLst/>
          </a:prstGeom>
          <a:noFill/>
        </p:spPr>
        <p:txBody>
          <a:bodyPr wrap="none" rtlCol="0">
            <a:spAutoFit/>
          </a:bodyPr>
          <a:lstStyle/>
          <a:p>
            <a:r>
              <a:rPr lang="en-US" altLang="zh-TW" dirty="0">
                <a:solidFill>
                  <a:schemeClr val="bg1"/>
                </a:solidFill>
              </a:rPr>
              <a:t>https://read01.com/7O7eko.html</a:t>
            </a:r>
            <a:endParaRPr lang="zh-TW" altLang="en-US" dirty="0">
              <a:solidFill>
                <a:schemeClr val="bg1"/>
              </a:solidFill>
            </a:endParaRPr>
          </a:p>
        </p:txBody>
      </p:sp>
      <p:sp>
        <p:nvSpPr>
          <p:cNvPr id="3" name="文字方塊 2"/>
          <p:cNvSpPr txBox="1"/>
          <p:nvPr/>
        </p:nvSpPr>
        <p:spPr>
          <a:xfrm>
            <a:off x="333829" y="319314"/>
            <a:ext cx="11572399" cy="6001643"/>
          </a:xfrm>
          <a:prstGeom prst="rect">
            <a:avLst/>
          </a:prstGeom>
          <a:noFill/>
        </p:spPr>
        <p:txBody>
          <a:bodyPr wrap="none" rtlCol="0">
            <a:spAutoFit/>
          </a:bodyPr>
          <a:lstStyle/>
          <a:p>
            <a:r>
              <a:rPr lang="zh-TW" altLang="en-US" sz="2400" dirty="0">
                <a:solidFill>
                  <a:srgbClr val="FF0000"/>
                </a:solidFill>
              </a:rPr>
              <a:t>你能做到每周、每天甚至每個鐘頭向客戶發布新特性嗎</a:t>
            </a:r>
            <a:r>
              <a:rPr lang="en-US" altLang="zh-TW" sz="2400" dirty="0" smtClean="0">
                <a:solidFill>
                  <a:srgbClr val="FF0000"/>
                </a:solidFill>
              </a:rPr>
              <a:t>?</a:t>
            </a:r>
          </a:p>
          <a:p>
            <a:r>
              <a:rPr lang="zh-TW" altLang="en-US" sz="2400" dirty="0" smtClean="0">
                <a:solidFill>
                  <a:srgbClr val="FF0000"/>
                </a:solidFill>
              </a:rPr>
              <a:t>新</a:t>
            </a:r>
            <a:r>
              <a:rPr lang="zh-TW" altLang="en-US" sz="2400" dirty="0">
                <a:solidFill>
                  <a:srgbClr val="FF0000"/>
                </a:solidFill>
              </a:rPr>
              <a:t>加入的開發者能夠在他們工作的第一天甚至面試階段就能部署代碼嗎</a:t>
            </a:r>
            <a:r>
              <a:rPr lang="en-US" altLang="zh-TW" sz="2400" dirty="0" smtClean="0">
                <a:solidFill>
                  <a:srgbClr val="FF0000"/>
                </a:solidFill>
              </a:rPr>
              <a:t>?</a:t>
            </a:r>
          </a:p>
          <a:p>
            <a:r>
              <a:rPr lang="zh-TW" altLang="en-US" sz="2400" dirty="0" smtClean="0">
                <a:solidFill>
                  <a:srgbClr val="FF0000"/>
                </a:solidFill>
              </a:rPr>
              <a:t>部署</a:t>
            </a:r>
            <a:r>
              <a:rPr lang="zh-TW" altLang="en-US" sz="2400" dirty="0">
                <a:solidFill>
                  <a:srgbClr val="FF0000"/>
                </a:solidFill>
              </a:rPr>
              <a:t>新員工的代碼後，你能因為確信應用程式運行正常而安然入睡嗎</a:t>
            </a:r>
            <a:r>
              <a:rPr lang="en-US" altLang="zh-TW" sz="2400" dirty="0" smtClean="0">
                <a:solidFill>
                  <a:srgbClr val="FF0000"/>
                </a:solidFill>
              </a:rPr>
              <a:t>?</a:t>
            </a:r>
          </a:p>
          <a:p>
            <a:endParaRPr lang="en-US" altLang="zh-TW" sz="2400" dirty="0"/>
          </a:p>
          <a:p>
            <a:r>
              <a:rPr lang="zh-TW" altLang="en-US" sz="2400" dirty="0" smtClean="0"/>
              <a:t>建立</a:t>
            </a:r>
            <a:r>
              <a:rPr lang="zh-TW" altLang="en-US" sz="2400" dirty="0"/>
              <a:t>快速發布機制，包括支持</a:t>
            </a:r>
            <a:r>
              <a:rPr lang="en-US" altLang="zh-TW" sz="2400" dirty="0"/>
              <a:t>cloud-native</a:t>
            </a:r>
            <a:r>
              <a:rPr lang="zh-TW" altLang="en-US" sz="2400" dirty="0"/>
              <a:t>應用的安全與可靠的運維的流程、工具</a:t>
            </a:r>
            <a:r>
              <a:rPr lang="zh-TW" altLang="en-US" sz="2400" dirty="0" smtClean="0"/>
              <a:t>和</a:t>
            </a:r>
            <a:endParaRPr lang="en-US" altLang="zh-TW" sz="2400" dirty="0" smtClean="0"/>
          </a:p>
          <a:p>
            <a:r>
              <a:rPr lang="zh-TW" altLang="en-US" sz="2400" dirty="0" smtClean="0"/>
              <a:t>文化</a:t>
            </a:r>
            <a:r>
              <a:rPr lang="zh-TW" altLang="en-US" sz="2400" dirty="0"/>
              <a:t>，已經成為軟體驅動組織的關鍵戰略因素。有了快速發布機制，這些組織就</a:t>
            </a:r>
            <a:r>
              <a:rPr lang="zh-TW" altLang="en-US" sz="2400" dirty="0" smtClean="0"/>
              <a:t>能</a:t>
            </a:r>
            <a:endParaRPr lang="en-US" altLang="zh-TW" sz="2400" dirty="0" smtClean="0"/>
          </a:p>
          <a:p>
            <a:r>
              <a:rPr lang="zh-TW" altLang="en-US" sz="2400" dirty="0" smtClean="0"/>
              <a:t>在</a:t>
            </a:r>
            <a:r>
              <a:rPr lang="zh-TW" altLang="en-US" sz="2400" dirty="0"/>
              <a:t>降低風險的同時更快地發布軟體。發布軟體越快，得到的反饋循環就越緊密，</a:t>
            </a:r>
            <a:r>
              <a:rPr lang="zh-TW" altLang="en-US" sz="2400" dirty="0" smtClean="0"/>
              <a:t>企業</a:t>
            </a:r>
            <a:endParaRPr lang="en-US" altLang="zh-TW" sz="2400" dirty="0" smtClean="0"/>
          </a:p>
          <a:p>
            <a:r>
              <a:rPr lang="zh-TW" altLang="en-US" sz="2400" dirty="0" smtClean="0"/>
              <a:t>就</a:t>
            </a:r>
            <a:r>
              <a:rPr lang="zh-TW" altLang="en-US" sz="2400" dirty="0"/>
              <a:t>能更有效地響應客戶的需要</a:t>
            </a:r>
            <a:r>
              <a:rPr lang="zh-TW" altLang="en-US" sz="2400" dirty="0" smtClean="0"/>
              <a:t>。</a:t>
            </a:r>
            <a:endParaRPr lang="en-US" altLang="zh-TW" sz="2400" dirty="0" smtClean="0"/>
          </a:p>
          <a:p>
            <a:endParaRPr lang="zh-TW" altLang="en-US" sz="2400" dirty="0"/>
          </a:p>
          <a:p>
            <a:r>
              <a:rPr lang="zh-TW" altLang="en-US" sz="2400" dirty="0">
                <a:solidFill>
                  <a:srgbClr val="FF0000"/>
                </a:solidFill>
              </a:rPr>
              <a:t>持續交付是軟體正在變成</a:t>
            </a:r>
            <a:r>
              <a:rPr lang="en-US" altLang="zh-TW" sz="2400" dirty="0">
                <a:solidFill>
                  <a:srgbClr val="FF0000"/>
                </a:solidFill>
              </a:rPr>
              <a:t>cloud-native</a:t>
            </a:r>
            <a:r>
              <a:rPr lang="zh-TW" altLang="en-US" sz="2400" dirty="0">
                <a:solidFill>
                  <a:srgbClr val="FF0000"/>
                </a:solidFill>
              </a:rPr>
              <a:t>應用的原因：更快地交付軟體，降低反饋</a:t>
            </a:r>
            <a:r>
              <a:rPr lang="zh-TW" altLang="en-US" sz="2400" dirty="0" smtClean="0">
                <a:solidFill>
                  <a:srgbClr val="FF0000"/>
                </a:solidFill>
              </a:rPr>
              <a:t>循環</a:t>
            </a:r>
            <a:endParaRPr lang="en-US" altLang="zh-TW" sz="2400" dirty="0" smtClean="0">
              <a:solidFill>
                <a:srgbClr val="FF0000"/>
              </a:solidFill>
            </a:endParaRPr>
          </a:p>
          <a:p>
            <a:r>
              <a:rPr lang="zh-TW" altLang="en-US" sz="2400" dirty="0" smtClean="0">
                <a:solidFill>
                  <a:srgbClr val="FF0000"/>
                </a:solidFill>
              </a:rPr>
              <a:t>的</a:t>
            </a:r>
            <a:r>
              <a:rPr lang="zh-TW" altLang="en-US" sz="2400" dirty="0">
                <a:solidFill>
                  <a:srgbClr val="FF0000"/>
                </a:solidFill>
              </a:rPr>
              <a:t>時間。完全實現</a:t>
            </a:r>
            <a:r>
              <a:rPr lang="en-US" altLang="zh-TW" sz="2400" dirty="0">
                <a:solidFill>
                  <a:srgbClr val="FF0000"/>
                </a:solidFill>
              </a:rPr>
              <a:t>cloud-native</a:t>
            </a:r>
            <a:r>
              <a:rPr lang="zh-TW" altLang="en-US" sz="2400" dirty="0">
                <a:solidFill>
                  <a:srgbClr val="FF0000"/>
                </a:solidFill>
              </a:rPr>
              <a:t>戰略，需要文化和技術兩方面的改變，</a:t>
            </a:r>
            <a:r>
              <a:rPr lang="en-US" altLang="zh-TW" sz="2400" dirty="0">
                <a:solidFill>
                  <a:srgbClr val="FF0000"/>
                </a:solidFill>
              </a:rPr>
              <a:t>DevOps</a:t>
            </a:r>
            <a:r>
              <a:rPr lang="zh-TW" altLang="en-US" sz="2400" dirty="0">
                <a:solidFill>
                  <a:srgbClr val="FF0000"/>
                </a:solidFill>
              </a:rPr>
              <a:t>是</a:t>
            </a:r>
            <a:r>
              <a:rPr lang="zh-TW" altLang="en-US" sz="2400" dirty="0" smtClean="0">
                <a:solidFill>
                  <a:srgbClr val="FF0000"/>
                </a:solidFill>
              </a:rPr>
              <a:t>應對</a:t>
            </a:r>
            <a:endParaRPr lang="en-US" altLang="zh-TW" sz="2400" dirty="0" smtClean="0">
              <a:solidFill>
                <a:srgbClr val="FF0000"/>
              </a:solidFill>
            </a:endParaRPr>
          </a:p>
          <a:p>
            <a:r>
              <a:rPr lang="zh-TW" altLang="en-US" sz="2400" dirty="0" smtClean="0">
                <a:solidFill>
                  <a:srgbClr val="FF0000"/>
                </a:solidFill>
              </a:rPr>
              <a:t>這些</a:t>
            </a:r>
            <a:r>
              <a:rPr lang="zh-TW" altLang="en-US" sz="2400" dirty="0">
                <a:solidFill>
                  <a:srgbClr val="FF0000"/>
                </a:solidFill>
              </a:rPr>
              <a:t>改變的方法。微服務是應用最成功的軟體體系架構模式，它擴展了開發和</a:t>
            </a:r>
            <a:r>
              <a:rPr lang="zh-TW" altLang="en-US" sz="2400" dirty="0" smtClean="0">
                <a:solidFill>
                  <a:srgbClr val="FF0000"/>
                </a:solidFill>
              </a:rPr>
              <a:t>交付</a:t>
            </a:r>
            <a:endParaRPr lang="en-US" altLang="zh-TW" sz="2400" dirty="0" smtClean="0">
              <a:solidFill>
                <a:srgbClr val="FF0000"/>
              </a:solidFill>
            </a:endParaRPr>
          </a:p>
          <a:p>
            <a:r>
              <a:rPr lang="zh-TW" altLang="en-US" sz="2400" dirty="0" smtClean="0">
                <a:solidFill>
                  <a:srgbClr val="FF0000"/>
                </a:solidFill>
              </a:rPr>
              <a:t>操作</a:t>
            </a:r>
            <a:r>
              <a:rPr lang="zh-TW" altLang="en-US" sz="2400" dirty="0">
                <a:solidFill>
                  <a:srgbClr val="FF0000"/>
                </a:solidFill>
              </a:rPr>
              <a:t>，避免緩慢、充滿風險的單體部署策略。例如，如果還沒有建立「快速失敗</a:t>
            </a:r>
            <a:r>
              <a:rPr lang="zh-TW" altLang="en-US" sz="2400" dirty="0" smtClean="0">
                <a:solidFill>
                  <a:srgbClr val="FF0000"/>
                </a:solidFill>
              </a:rPr>
              <a:t>」</a:t>
            </a:r>
            <a:endParaRPr lang="en-US" altLang="zh-TW" sz="2400" dirty="0" smtClean="0">
              <a:solidFill>
                <a:srgbClr val="FF0000"/>
              </a:solidFill>
            </a:endParaRPr>
          </a:p>
          <a:p>
            <a:r>
              <a:rPr lang="zh-TW" altLang="en-US" sz="2400" dirty="0" smtClean="0">
                <a:solidFill>
                  <a:srgbClr val="FF0000"/>
                </a:solidFill>
              </a:rPr>
              <a:t>和</a:t>
            </a:r>
            <a:r>
              <a:rPr lang="zh-TW" altLang="en-US" sz="2400" dirty="0">
                <a:solidFill>
                  <a:srgbClr val="FF0000"/>
                </a:solidFill>
              </a:rPr>
              <a:t>「自動優先」的 </a:t>
            </a:r>
            <a:r>
              <a:rPr lang="en-US" altLang="zh-TW" sz="2400" dirty="0">
                <a:solidFill>
                  <a:srgbClr val="FF0000"/>
                </a:solidFill>
              </a:rPr>
              <a:t>DevOps </a:t>
            </a:r>
            <a:r>
              <a:rPr lang="zh-TW" altLang="en-US" sz="2400" dirty="0">
                <a:solidFill>
                  <a:srgbClr val="FF0000"/>
                </a:solidFill>
              </a:rPr>
              <a:t>文化，很難成功地實施微服務戰略</a:t>
            </a:r>
            <a:r>
              <a:rPr lang="zh-TW" altLang="en-US" sz="2400" dirty="0" smtClean="0">
                <a:solidFill>
                  <a:srgbClr val="FF0000"/>
                </a:solidFill>
              </a:rPr>
              <a:t>。</a:t>
            </a:r>
            <a:endParaRPr lang="zh-TW" altLang="en-US" sz="2400" dirty="0">
              <a:solidFill>
                <a:srgbClr val="FF0000"/>
              </a:solidFill>
            </a:endParaRPr>
          </a:p>
          <a:p>
            <a:r>
              <a:rPr lang="zh-TW" altLang="en-US" sz="2400" dirty="0"/>
              <a:t/>
            </a:r>
            <a:br>
              <a:rPr lang="zh-TW" altLang="en-US" sz="2400" dirty="0"/>
            </a:br>
            <a:r>
              <a:rPr lang="zh-TW" altLang="en-US" sz="2400" dirty="0"/>
              <a:t>原文網址：</a:t>
            </a:r>
            <a:r>
              <a:rPr lang="en-US" altLang="zh-TW" sz="2400" dirty="0">
                <a:hlinkClick r:id="rId3"/>
              </a:rPr>
              <a:t>https://read01.com/7O7eko.html</a:t>
            </a:r>
            <a:endParaRPr lang="zh-TW" altLang="en-US" sz="2400" dirty="0"/>
          </a:p>
        </p:txBody>
      </p:sp>
    </p:spTree>
    <p:extLst>
      <p:ext uri="{BB962C8B-B14F-4D97-AF65-F5344CB8AC3E}">
        <p14:creationId xmlns:p14="http://schemas.microsoft.com/office/powerpoint/2010/main" val="23808646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native 架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318" y="188687"/>
            <a:ext cx="7420882" cy="571919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3894079" cy="369332"/>
          </a:xfrm>
          <a:prstGeom prst="rect">
            <a:avLst/>
          </a:prstGeom>
          <a:noFill/>
        </p:spPr>
        <p:txBody>
          <a:bodyPr wrap="none" rtlCol="0">
            <a:spAutoFit/>
          </a:bodyPr>
          <a:lstStyle/>
          <a:p>
            <a:r>
              <a:rPr lang="en-US" altLang="zh-TW" dirty="0">
                <a:solidFill>
                  <a:schemeClr val="bg1"/>
                </a:solidFill>
              </a:rPr>
              <a:t>http://chuansong.me/n/658240151154</a:t>
            </a:r>
            <a:endParaRPr lang="zh-TW" altLang="en-US" dirty="0">
              <a:solidFill>
                <a:schemeClr val="bg1"/>
              </a:solidFill>
            </a:endParaRPr>
          </a:p>
        </p:txBody>
      </p:sp>
    </p:spTree>
    <p:extLst>
      <p:ext uri="{BB962C8B-B14F-4D97-AF65-F5344CB8AC3E}">
        <p14:creationId xmlns:p14="http://schemas.microsoft.com/office/powerpoint/2010/main" val="1430342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56343" y="870857"/>
            <a:ext cx="10089044" cy="4801314"/>
          </a:xfrm>
          <a:prstGeom prst="rect">
            <a:avLst/>
          </a:prstGeom>
          <a:noFill/>
        </p:spPr>
        <p:txBody>
          <a:bodyPr wrap="none" rtlCol="0">
            <a:spAutoFit/>
          </a:bodyPr>
          <a:lstStyle/>
          <a:p>
            <a:r>
              <a:rPr lang="en-US" altLang="zh-TW" sz="2400" b="1" dirty="0"/>
              <a:t>Cloud Native</a:t>
            </a:r>
            <a:r>
              <a:rPr lang="zh-TW" altLang="en-US" sz="2400" b="1" dirty="0"/>
              <a:t>介绍</a:t>
            </a:r>
          </a:p>
          <a:p>
            <a:r>
              <a:rPr lang="zh-TW" altLang="en-US" sz="2400" dirty="0"/>
              <a:t/>
            </a:r>
            <a:br>
              <a:rPr lang="zh-TW" altLang="en-US" sz="2400" dirty="0"/>
            </a:br>
            <a:r>
              <a:rPr lang="en-US" altLang="zh-TW" sz="2400" dirty="0"/>
              <a:t>Cloud Native</a:t>
            </a:r>
            <a:r>
              <a:rPr lang="zh-TW" altLang="en-US" sz="2400" dirty="0"/>
              <a:t>是</a:t>
            </a:r>
            <a:r>
              <a:rPr lang="en-US" altLang="zh-TW" sz="2400" dirty="0"/>
              <a:t>Matt Stine</a:t>
            </a:r>
            <a:r>
              <a:rPr lang="zh-TW" altLang="en-US" sz="2400" dirty="0"/>
              <a:t>提出的一个概念，它是一个思想的集合，</a:t>
            </a:r>
            <a:r>
              <a:rPr lang="zh-TW" altLang="en-US" sz="2400" dirty="0" smtClean="0"/>
              <a:t>包括</a:t>
            </a:r>
            <a:endParaRPr lang="en-US" altLang="zh-TW" sz="2400" dirty="0" smtClean="0"/>
          </a:p>
          <a:p>
            <a:r>
              <a:rPr lang="en-US" altLang="zh-TW" sz="2400" dirty="0" smtClean="0"/>
              <a:t>DevOps</a:t>
            </a:r>
            <a:r>
              <a:rPr lang="zh-TW" altLang="en-US" sz="2400" dirty="0"/>
              <a:t>、持续交付（</a:t>
            </a:r>
            <a:r>
              <a:rPr lang="en-US" altLang="zh-TW" sz="2400" dirty="0"/>
              <a:t>Continuous Delivery</a:t>
            </a:r>
            <a:r>
              <a:rPr lang="zh-TW" altLang="en-US" sz="2400" dirty="0"/>
              <a:t>）、微服务（</a:t>
            </a:r>
            <a:r>
              <a:rPr lang="en-US" altLang="zh-TW" sz="2400" dirty="0" err="1"/>
              <a:t>MicroServices</a:t>
            </a:r>
            <a:r>
              <a:rPr lang="zh-TW" altLang="en-US" sz="2400" dirty="0" smtClean="0"/>
              <a:t>）、</a:t>
            </a:r>
            <a:endParaRPr lang="en-US" altLang="zh-TW" sz="2400" dirty="0" smtClean="0"/>
          </a:p>
          <a:p>
            <a:r>
              <a:rPr lang="zh-TW" altLang="en-US" sz="2400" dirty="0" smtClean="0"/>
              <a:t>敏捷</a:t>
            </a:r>
            <a:r>
              <a:rPr lang="zh-TW" altLang="en-US" sz="2400" dirty="0"/>
              <a:t>基础设施（</a:t>
            </a:r>
            <a:r>
              <a:rPr lang="en-US" altLang="zh-TW" sz="2400" dirty="0"/>
              <a:t>Agile Infrastructure</a:t>
            </a:r>
            <a:r>
              <a:rPr lang="zh-TW" altLang="en-US" sz="2400" dirty="0"/>
              <a:t>）、康威定律（</a:t>
            </a:r>
            <a:r>
              <a:rPr lang="en-US" altLang="zh-TW" sz="2400" dirty="0" err="1"/>
              <a:t>Conways</a:t>
            </a:r>
            <a:r>
              <a:rPr lang="en-US" altLang="zh-TW" sz="2400" dirty="0"/>
              <a:t> Law</a:t>
            </a:r>
            <a:r>
              <a:rPr lang="zh-TW" altLang="en-US" sz="2400" dirty="0"/>
              <a:t>）等</a:t>
            </a:r>
            <a:r>
              <a:rPr lang="zh-TW" altLang="en-US" sz="2400" dirty="0" smtClean="0"/>
              <a:t>，</a:t>
            </a:r>
            <a:endParaRPr lang="en-US" altLang="zh-TW" sz="2400" dirty="0" smtClean="0"/>
          </a:p>
          <a:p>
            <a:r>
              <a:rPr lang="zh-TW" altLang="en-US" sz="2400" dirty="0" smtClean="0"/>
              <a:t>以及</a:t>
            </a:r>
            <a:r>
              <a:rPr lang="zh-TW" altLang="en-US" sz="2400" dirty="0"/>
              <a:t>根据商业能力对公司进行重组。</a:t>
            </a:r>
            <a:br>
              <a:rPr lang="zh-TW" altLang="en-US" sz="2400" dirty="0"/>
            </a:br>
            <a:r>
              <a:rPr lang="zh-TW" altLang="en-US" sz="2400" dirty="0"/>
              <a:t/>
            </a:r>
            <a:br>
              <a:rPr lang="zh-TW" altLang="en-US" sz="2400" dirty="0"/>
            </a:br>
            <a:r>
              <a:rPr lang="zh-TW" altLang="en-US" sz="2400" dirty="0"/>
              <a:t>可以说，</a:t>
            </a:r>
            <a:r>
              <a:rPr lang="en-US" altLang="zh-TW" sz="2400" dirty="0"/>
              <a:t>Cloud Native</a:t>
            </a:r>
            <a:r>
              <a:rPr lang="zh-TW" altLang="en-US" sz="2400" dirty="0"/>
              <a:t>即包含技术（微服务，敏捷基础设施），也</a:t>
            </a:r>
            <a:r>
              <a:rPr lang="zh-TW" altLang="en-US" sz="2400" dirty="0" smtClean="0"/>
              <a:t>包含</a:t>
            </a:r>
            <a:endParaRPr lang="en-US" altLang="zh-TW" sz="2400" dirty="0" smtClean="0"/>
          </a:p>
          <a:p>
            <a:r>
              <a:rPr lang="zh-TW" altLang="en-US" sz="2400" dirty="0" smtClean="0"/>
              <a:t>管理</a:t>
            </a:r>
            <a:r>
              <a:rPr lang="zh-TW" altLang="en-US" sz="2400" dirty="0"/>
              <a:t>（</a:t>
            </a:r>
            <a:r>
              <a:rPr lang="en-US" altLang="zh-TW" sz="2400" dirty="0"/>
              <a:t>DevOps</a:t>
            </a:r>
            <a:r>
              <a:rPr lang="zh-TW" altLang="en-US" sz="2400" dirty="0"/>
              <a:t>，持续交付，康威定律，重组等）。</a:t>
            </a:r>
            <a:r>
              <a:rPr lang="en-US" altLang="zh-TW" sz="2400" dirty="0"/>
              <a:t>Cloud Native</a:t>
            </a:r>
            <a:r>
              <a:rPr lang="zh-TW" altLang="en-US" sz="2400" dirty="0"/>
              <a:t>也</a:t>
            </a:r>
            <a:r>
              <a:rPr lang="zh-TW" altLang="en-US" sz="2400" dirty="0" smtClean="0"/>
              <a:t>可以</a:t>
            </a:r>
            <a:endParaRPr lang="en-US" altLang="zh-TW" sz="2400" dirty="0" smtClean="0"/>
          </a:p>
          <a:p>
            <a:r>
              <a:rPr lang="zh-TW" altLang="en-US" sz="2400" dirty="0" smtClean="0"/>
              <a:t>说</a:t>
            </a:r>
            <a:r>
              <a:rPr lang="zh-TW" altLang="en-US" sz="2400" dirty="0"/>
              <a:t>是一系列</a:t>
            </a:r>
            <a:r>
              <a:rPr lang="en-US" altLang="zh-TW" sz="2400" dirty="0"/>
              <a:t>Cloud</a:t>
            </a:r>
            <a:r>
              <a:rPr lang="zh-TW" altLang="en-US" sz="2400" dirty="0"/>
              <a:t>技术、企业管理方法的集合</a:t>
            </a:r>
            <a:r>
              <a:rPr lang="zh-TW" altLang="en-US" sz="2400" dirty="0" smtClean="0"/>
              <a:t>。</a:t>
            </a:r>
            <a:endParaRPr lang="en-US" altLang="zh-TW" sz="2400" dirty="0" smtClean="0"/>
          </a:p>
          <a:p>
            <a:endParaRPr lang="en-US" altLang="zh-TW" sz="2400" dirty="0"/>
          </a:p>
          <a:p>
            <a:r>
              <a:rPr lang="en-US" altLang="zh-TW" dirty="0">
                <a:hlinkClick r:id="rId3"/>
              </a:rPr>
              <a:t>http://</a:t>
            </a:r>
            <a:r>
              <a:rPr lang="en-US" altLang="zh-TW" dirty="0" smtClean="0">
                <a:hlinkClick r:id="rId3"/>
              </a:rPr>
              <a:t>www.neucloud.cn/article/weipinhui-take-you-to-understand-the-architect-Native-Cloud-1316.html</a:t>
            </a:r>
            <a:endParaRPr lang="en-US" altLang="zh-TW" dirty="0" smtClean="0"/>
          </a:p>
          <a:p>
            <a:endParaRPr lang="zh-TW" altLang="en-US" sz="2400" dirty="0"/>
          </a:p>
        </p:txBody>
      </p:sp>
    </p:spTree>
    <p:extLst>
      <p:ext uri="{BB962C8B-B14F-4D97-AF65-F5344CB8AC3E}">
        <p14:creationId xmlns:p14="http://schemas.microsoft.com/office/powerpoint/2010/main" val="2634568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latin typeface="微軟正黑體" panose="020B0604030504040204" pitchFamily="34" charset="-120"/>
                <a:ea typeface="微軟正黑體" panose="020B0604030504040204" pitchFamily="34" charset="-120"/>
              </a:rPr>
              <a:t>實際案例分享</a:t>
            </a:r>
            <a:r>
              <a:rPr lang="en-US" sz="3600" b="1" dirty="0">
                <a:latin typeface="微軟正黑體" panose="020B0604030504040204" pitchFamily="34" charset="-120"/>
                <a:ea typeface="微軟正黑體" panose="020B0604030504040204" pitchFamily="34" charset="-120"/>
              </a:rPr>
              <a:t>: </a:t>
            </a:r>
            <a:br>
              <a:rPr lang="en-US" sz="3600" b="1" dirty="0">
                <a:latin typeface="微軟正黑體" panose="020B0604030504040204" pitchFamily="34" charset="-120"/>
                <a:ea typeface="微軟正黑體" panose="020B0604030504040204" pitchFamily="34" charset="-120"/>
              </a:rPr>
            </a:br>
            <a:r>
              <a:rPr lang="zh-TW" altLang="en-US" sz="3600" b="1" dirty="0">
                <a:latin typeface="微軟正黑體" panose="020B0604030504040204" pitchFamily="34" charset="-120"/>
                <a:ea typeface="微軟正黑體" panose="020B0604030504040204" pitchFamily="34" charset="-120"/>
              </a:rPr>
              <a:t>如何 </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微服務化</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 人才發展管理系統</a:t>
            </a:r>
            <a:r>
              <a:rPr lang="en-US" altLang="zh-TW" sz="3600" b="1" dirty="0">
                <a:latin typeface="微軟正黑體" panose="020B0604030504040204" pitchFamily="34" charset="-120"/>
                <a:ea typeface="微軟正黑體" panose="020B0604030504040204" pitchFamily="34" charset="-120"/>
              </a:rPr>
              <a:t>?</a:t>
            </a:r>
            <a:endParaRPr lang="en-US" sz="3600" b="1" dirty="0">
              <a:latin typeface="微軟正黑體" panose="020B0604030504040204" pitchFamily="34" charset="-120"/>
              <a:ea typeface="微軟正黑體" panose="020B0604030504040204" pitchFamily="34" charset="-120"/>
            </a:endParaRPr>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66806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ucloud.cn/data/upload/201601/f_3972b4bea017bf40231236f3da45a0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61" y="240619"/>
            <a:ext cx="10275687" cy="6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937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Cloud Native</a:t>
            </a:r>
            <a:r>
              <a:rPr lang="zh-TW" altLang="en-US" b="1" dirty="0"/>
              <a:t>的五个层</a:t>
            </a:r>
            <a:r>
              <a:rPr lang="zh-TW" altLang="en-US" b="1" dirty="0" smtClean="0"/>
              <a:t>面</a:t>
            </a:r>
            <a:endParaRPr lang="zh-TW" altLang="en-US" dirty="0"/>
          </a:p>
        </p:txBody>
      </p:sp>
      <p:sp>
        <p:nvSpPr>
          <p:cNvPr id="3" name="內容版面配置區 2"/>
          <p:cNvSpPr>
            <a:spLocks noGrp="1"/>
          </p:cNvSpPr>
          <p:nvPr>
            <p:ph idx="1"/>
          </p:nvPr>
        </p:nvSpPr>
        <p:spPr/>
        <p:txBody>
          <a:bodyPr>
            <a:normAutofit fontScale="70000" lnSpcReduction="20000"/>
          </a:bodyPr>
          <a:lstStyle/>
          <a:p>
            <a:r>
              <a:rPr lang="zh-CN" altLang="en-US" b="1" dirty="0"/>
              <a:t>（</a:t>
            </a:r>
            <a:r>
              <a:rPr lang="en-US" altLang="zh-CN" b="1" dirty="0"/>
              <a:t>1</a:t>
            </a:r>
            <a:r>
              <a:rPr lang="zh-CN" altLang="en-US" b="1" dirty="0"/>
              <a:t>）康威定律：</a:t>
            </a:r>
            <a:r>
              <a:rPr lang="zh-CN" altLang="en-US" dirty="0"/>
              <a:t>业务云化推行，从某种意义上讲也是一种变革</a:t>
            </a:r>
            <a:r>
              <a:rPr lang="zh-CN" altLang="en-US" dirty="0" smtClean="0"/>
              <a:t>。</a:t>
            </a:r>
            <a:endParaRPr lang="en-US" altLang="zh-CN" dirty="0" smtClean="0"/>
          </a:p>
          <a:p>
            <a:r>
              <a:rPr lang="zh-TW" altLang="en-US" b="1" dirty="0"/>
              <a:t>（</a:t>
            </a:r>
            <a:r>
              <a:rPr lang="en-US" altLang="zh-TW" b="1" dirty="0"/>
              <a:t>2</a:t>
            </a:r>
            <a:r>
              <a:rPr lang="zh-TW" altLang="en-US" b="1" dirty="0"/>
              <a:t>）</a:t>
            </a:r>
            <a:r>
              <a:rPr lang="en-US" altLang="zh-TW" b="1" dirty="0"/>
              <a:t>DevOps</a:t>
            </a:r>
            <a:r>
              <a:rPr lang="zh-TW" altLang="en-US" b="1" dirty="0" smtClean="0"/>
              <a:t>：</a:t>
            </a:r>
            <a:r>
              <a:rPr lang="zh-CN" altLang="en-US" dirty="0"/>
              <a:t>是一组过程、方法与系统的统称，用于促进开发（应用程序</a:t>
            </a:r>
            <a:r>
              <a:rPr lang="en-US" altLang="zh-CN" dirty="0"/>
              <a:t>/</a:t>
            </a:r>
            <a:r>
              <a:rPr lang="zh-CN" altLang="en-US" dirty="0"/>
              <a:t>软件工程）、运维和质量保障（</a:t>
            </a:r>
            <a:r>
              <a:rPr lang="en-US" altLang="zh-CN" dirty="0"/>
              <a:t>QA</a:t>
            </a:r>
            <a:r>
              <a:rPr lang="zh-CN" altLang="en-US" dirty="0"/>
              <a:t>）部门之间的沟通、协作与整合</a:t>
            </a:r>
            <a:r>
              <a:rPr lang="zh-CN" altLang="en-US" dirty="0" smtClean="0"/>
              <a:t>。</a:t>
            </a:r>
            <a:endParaRPr lang="en-US" altLang="zh-CN" dirty="0" smtClean="0"/>
          </a:p>
          <a:p>
            <a:r>
              <a:rPr lang="zh-CN" altLang="en-US" b="1" dirty="0"/>
              <a:t>（</a:t>
            </a:r>
            <a:r>
              <a:rPr lang="en-US" altLang="zh-CN" b="1" dirty="0"/>
              <a:t>3</a:t>
            </a:r>
            <a:r>
              <a:rPr lang="zh-CN" altLang="en-US" b="1" dirty="0"/>
              <a:t>）持续交付（</a:t>
            </a:r>
            <a:r>
              <a:rPr lang="en-US" altLang="zh-CN" b="1" dirty="0"/>
              <a:t>Continuous Delivery</a:t>
            </a:r>
            <a:r>
              <a:rPr lang="zh-CN" altLang="en-US" b="1" dirty="0"/>
              <a:t>）：</a:t>
            </a:r>
            <a:r>
              <a:rPr lang="zh-CN" altLang="en-US" dirty="0"/>
              <a:t>是一系列的开发实践方法，用来确保让代码能够快速、安全的部署到产品环境中，它通过将每一次改动都提交到一个模拟产品环境中，使用严格的自动化测试，确保业务应用和服务能符合预期</a:t>
            </a:r>
            <a:r>
              <a:rPr lang="zh-CN" altLang="en-US" dirty="0" smtClean="0"/>
              <a:t>。</a:t>
            </a:r>
            <a:endParaRPr lang="en-US" altLang="zh-CN" dirty="0" smtClean="0"/>
          </a:p>
          <a:p>
            <a:r>
              <a:rPr lang="zh-CN" altLang="en-US" b="1" dirty="0"/>
              <a:t>（</a:t>
            </a:r>
            <a:r>
              <a:rPr lang="en-US" altLang="zh-CN" b="1" dirty="0"/>
              <a:t>4</a:t>
            </a:r>
            <a:r>
              <a:rPr lang="zh-CN" altLang="en-US" b="1" dirty="0"/>
              <a:t>）微服务（</a:t>
            </a:r>
            <a:r>
              <a:rPr lang="en-US" altLang="zh-CN" b="1" dirty="0" err="1"/>
              <a:t>MicroServices</a:t>
            </a:r>
            <a:r>
              <a:rPr lang="zh-CN" altLang="en-US" b="1" dirty="0"/>
              <a:t>）：</a:t>
            </a:r>
            <a:r>
              <a:rPr lang="zh-CN" altLang="en-US" dirty="0"/>
              <a:t>微服务首先是一个服务，其次该服务的颗粒比较小。微服务可以采用</a:t>
            </a:r>
            <a:r>
              <a:rPr lang="en-US" altLang="zh-CN" dirty="0"/>
              <a:t>Docker</a:t>
            </a:r>
            <a:r>
              <a:rPr lang="zh-CN" altLang="en-US" dirty="0"/>
              <a:t>、</a:t>
            </a:r>
            <a:r>
              <a:rPr lang="en-US" altLang="zh-CN" dirty="0"/>
              <a:t>LXC</a:t>
            </a:r>
            <a:r>
              <a:rPr lang="zh-CN" altLang="en-US" dirty="0"/>
              <a:t>等技术手段实现</a:t>
            </a:r>
            <a:r>
              <a:rPr lang="zh-CN" altLang="en-US" dirty="0" smtClean="0"/>
              <a:t>。</a:t>
            </a:r>
            <a:endParaRPr lang="en-US" altLang="zh-CN" dirty="0" smtClean="0"/>
          </a:p>
          <a:p>
            <a:r>
              <a:rPr lang="zh-TW" altLang="en-US" b="1" dirty="0"/>
              <a:t>（</a:t>
            </a:r>
            <a:r>
              <a:rPr lang="en-US" altLang="zh-TW" b="1" dirty="0"/>
              <a:t>5</a:t>
            </a:r>
            <a:r>
              <a:rPr lang="zh-TW" altLang="en-US" b="1" dirty="0"/>
              <a:t>）敏捷基础设施（</a:t>
            </a:r>
            <a:r>
              <a:rPr lang="en-US" altLang="zh-TW" b="1" dirty="0"/>
              <a:t>Agile Infrastructure</a:t>
            </a:r>
            <a:r>
              <a:rPr lang="zh-TW" altLang="en-US" b="1" dirty="0"/>
              <a:t>）：</a:t>
            </a:r>
            <a:r>
              <a:rPr lang="zh-TW" altLang="en-US" dirty="0"/>
              <a:t>提供弹性、按需的计算、存储、网络资源能力。</a:t>
            </a:r>
          </a:p>
        </p:txBody>
      </p:sp>
      <p:sp>
        <p:nvSpPr>
          <p:cNvPr id="4" name="文字方塊 3"/>
          <p:cNvSpPr txBox="1"/>
          <p:nvPr/>
        </p:nvSpPr>
        <p:spPr>
          <a:xfrm>
            <a:off x="304800" y="6487886"/>
            <a:ext cx="10089044" cy="369332"/>
          </a:xfrm>
          <a:prstGeom prst="rect">
            <a:avLst/>
          </a:prstGeom>
          <a:noFill/>
        </p:spPr>
        <p:txBody>
          <a:bodyPr wrap="none" rtlCol="0">
            <a:spAutoFit/>
          </a:bodyPr>
          <a:lstStyle/>
          <a:p>
            <a:r>
              <a:rPr lang="en-US" altLang="zh-TW" dirty="0">
                <a:solidFill>
                  <a:schemeClr val="bg1"/>
                </a:solidFill>
              </a:rPr>
              <a:t>http://www.neucloud.cn/article/weipinhui-take-you-to-understand-the-architect-Native-Cloud-1316.html</a:t>
            </a:r>
            <a:endParaRPr lang="zh-TW" altLang="en-US" dirty="0">
              <a:solidFill>
                <a:schemeClr val="bg1"/>
              </a:solidFill>
            </a:endParaRPr>
          </a:p>
        </p:txBody>
      </p:sp>
    </p:spTree>
    <p:extLst>
      <p:ext uri="{BB962C8B-B14F-4D97-AF65-F5344CB8AC3E}">
        <p14:creationId xmlns:p14="http://schemas.microsoft.com/office/powerpoint/2010/main" val="2370167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86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read.html5.qq.com/image?src=forum&amp;q=5&amp;r=0&amp;imgflag=7&amp;imageUrl=http://mmbiz.qpic.cn/mmbiz/rbeXhJiaK8OtTpNuj8NR4SfhSdNKzH9yibgjOC5MGVY4H6BhOjwJd8iaH7lCcZBZ2oWYd8fe7l9icf1RUfHxSId3Yg/640?wx_fm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46" y="692603"/>
            <a:ext cx="10454367" cy="525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736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27802249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a:t>
            </a:r>
            <a:r>
              <a:rPr lang="en-US" altLang="zh-TW" sz="2400" dirty="0" smtClean="0"/>
              <a:t>paradigm:</a:t>
            </a:r>
          </a:p>
          <a:p>
            <a:r>
              <a:rPr lang="en-US" altLang="zh-TW" sz="2400" dirty="0" err="1" smtClean="0"/>
              <a:t>i</a:t>
            </a:r>
            <a:r>
              <a:rPr lang="en-US" altLang="zh-TW" sz="2400" dirty="0"/>
              <a:t>. </a:t>
            </a:r>
            <a:r>
              <a:rPr lang="en-US" altLang="zh-TW" sz="2400" b="1" i="1" dirty="0">
                <a:solidFill>
                  <a:srgbClr val="FF0000"/>
                </a:solidFill>
              </a:rPr>
              <a:t>extreme scalability</a:t>
            </a:r>
            <a:r>
              <a:rPr lang="en-US" altLang="zh-TW" sz="2400" dirty="0"/>
              <a:t>, </a:t>
            </a:r>
            <a:r>
              <a:rPr lang="zh-TW" altLang="en-US" sz="2400" dirty="0" smtClean="0"/>
              <a:t> </a:t>
            </a:r>
            <a:r>
              <a:rPr lang="en-US" altLang="zh-TW" sz="2400" dirty="0" smtClean="0"/>
              <a:t>(OP)</a:t>
            </a:r>
          </a:p>
          <a:p>
            <a:r>
              <a:rPr lang="en-US" altLang="zh-TW" sz="2400" dirty="0" smtClean="0"/>
              <a:t>ii</a:t>
            </a:r>
            <a:r>
              <a:rPr lang="en-US" altLang="zh-TW" sz="2400" dirty="0"/>
              <a:t>. </a:t>
            </a:r>
            <a:r>
              <a:rPr lang="en-US" altLang="zh-TW" sz="2400" b="1" i="1" dirty="0">
                <a:solidFill>
                  <a:srgbClr val="FF0000"/>
                </a:solidFill>
              </a:rPr>
              <a:t>extreme decoupling</a:t>
            </a:r>
            <a:r>
              <a:rPr lang="en-US" altLang="zh-TW" sz="2400" dirty="0"/>
              <a:t> and </a:t>
            </a:r>
            <a:r>
              <a:rPr lang="zh-TW" altLang="en-US" sz="2400" dirty="0" smtClean="0"/>
              <a:t> </a:t>
            </a:r>
            <a:r>
              <a:rPr lang="en-US" altLang="zh-TW" sz="2400" dirty="0" smtClean="0"/>
              <a:t>(ARCH)</a:t>
            </a:r>
          </a:p>
          <a:p>
            <a:r>
              <a:rPr lang="en-US" altLang="zh-TW" sz="2400" dirty="0" smtClean="0"/>
              <a:t>iii</a:t>
            </a:r>
            <a:r>
              <a:rPr lang="en-US" altLang="zh-TW" sz="2400" dirty="0"/>
              <a:t>. </a:t>
            </a:r>
            <a:r>
              <a:rPr lang="en-US" altLang="zh-TW" sz="2400" b="1" i="1" dirty="0">
                <a:solidFill>
                  <a:srgbClr val="FF0000"/>
                </a:solidFill>
              </a:rPr>
              <a:t>extreme agility</a:t>
            </a:r>
            <a:r>
              <a:rPr lang="en-US" altLang="zh-TW" sz="2400" dirty="0"/>
              <a:t> </a:t>
            </a:r>
            <a:r>
              <a:rPr lang="zh-TW" altLang="en-US" sz="2400" dirty="0" smtClean="0"/>
              <a:t> </a:t>
            </a:r>
            <a:r>
              <a:rPr lang="en-US" altLang="zh-TW" sz="2400" dirty="0" smtClean="0"/>
              <a:t>(DEV)</a:t>
            </a:r>
          </a:p>
          <a:p>
            <a:r>
              <a:rPr lang="en-US" altLang="zh-TW" sz="2400" dirty="0" smtClean="0"/>
              <a:t>(</a:t>
            </a:r>
            <a:r>
              <a:rPr lang="en-US" altLang="zh-TW" sz="2400" dirty="0"/>
              <a:t>developers pick the best </a:t>
            </a:r>
            <a:endParaRPr lang="en-US" altLang="zh-TW" sz="2400" dirty="0" smtClean="0"/>
          </a:p>
          <a:p>
            <a:r>
              <a:rPr lang="en-US" altLang="zh-TW" sz="2400" dirty="0" smtClean="0"/>
              <a:t>programming </a:t>
            </a:r>
            <a:r>
              <a:rPr lang="en-US" altLang="zh-TW" sz="2400" dirty="0"/>
              <a:t>language to </a:t>
            </a:r>
            <a:r>
              <a:rPr lang="en-US" altLang="zh-TW" sz="2400" dirty="0" smtClean="0"/>
              <a:t>develop</a:t>
            </a:r>
          </a:p>
          <a:p>
            <a:r>
              <a:rPr lang="en-US" altLang="zh-TW" sz="2400" dirty="0" smtClean="0"/>
              <a:t>their </a:t>
            </a:r>
            <a:r>
              <a:rPr lang="en-US" altLang="zh-TW" sz="2400" dirty="0"/>
              <a:t>own service) are the key points </a:t>
            </a:r>
            <a:endParaRPr lang="en-US" altLang="zh-TW" sz="2400" dirty="0" smtClean="0"/>
          </a:p>
          <a:p>
            <a:r>
              <a:rPr lang="en-US" altLang="zh-TW" sz="2400" dirty="0" smtClean="0"/>
              <a:t>and </a:t>
            </a:r>
            <a:r>
              <a:rPr lang="en-US" altLang="zh-TW" sz="2400" dirty="0"/>
              <a:t>what a typical service achieves.</a:t>
            </a:r>
            <a:endParaRPr lang="zh-TW" altLang="en-US" sz="2400" dirty="0"/>
          </a:p>
        </p:txBody>
      </p:sp>
    </p:spTree>
    <p:extLst>
      <p:ext uri="{BB962C8B-B14F-4D97-AF65-F5344CB8AC3E}">
        <p14:creationId xmlns:p14="http://schemas.microsoft.com/office/powerpoint/2010/main" val="14562630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60676" y="1876517"/>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需求</a:t>
            </a:r>
            <a:endParaRPr lang="en-US" altLang="zh-TW" dirty="0" smtClean="0"/>
          </a:p>
          <a:p>
            <a:pPr algn="ctr"/>
            <a:r>
              <a:rPr lang="zh-TW" altLang="en-US" dirty="0" smtClean="0"/>
              <a:t>快速變化</a:t>
            </a:r>
            <a:endParaRPr lang="zh-TW" altLang="en-US" dirty="0"/>
          </a:p>
        </p:txBody>
      </p:sp>
      <p:sp>
        <p:nvSpPr>
          <p:cNvPr id="3" name="圓角矩形 2"/>
          <p:cNvSpPr/>
          <p:nvPr/>
        </p:nvSpPr>
        <p:spPr>
          <a:xfrm>
            <a:off x="3386755" y="1354003"/>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DEV</a:t>
            </a:r>
            <a:r>
              <a:rPr lang="en-US" altLang="zh-TW" dirty="0" smtClean="0"/>
              <a:t>:</a:t>
            </a:r>
            <a:r>
              <a:rPr lang="zh-TW" altLang="en-US" dirty="0" smtClean="0"/>
              <a:t> </a:t>
            </a:r>
            <a:r>
              <a:rPr lang="en-US" altLang="zh-TW" dirty="0" smtClean="0"/>
              <a:t>SCRUM</a:t>
            </a:r>
          </a:p>
        </p:txBody>
      </p:sp>
      <p:sp>
        <p:nvSpPr>
          <p:cNvPr id="4" name="弧形 3"/>
          <p:cNvSpPr/>
          <p:nvPr/>
        </p:nvSpPr>
        <p:spPr>
          <a:xfrm>
            <a:off x="4967361" y="1967957"/>
            <a:ext cx="1031966" cy="862150"/>
          </a:xfrm>
          <a:prstGeom prst="arc">
            <a:avLst>
              <a:gd name="adj1" fmla="val 16200000"/>
              <a:gd name="adj2" fmla="val 10026074"/>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6" name="直線單箭頭接點 5"/>
          <p:cNvCxnSpPr>
            <a:endCxn id="3" idx="1"/>
          </p:cNvCxnSpPr>
          <p:nvPr/>
        </p:nvCxnSpPr>
        <p:spPr>
          <a:xfrm flipV="1">
            <a:off x="2459293" y="1876518"/>
            <a:ext cx="927462"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3" idx="2"/>
          </p:cNvCxnSpPr>
          <p:nvPr/>
        </p:nvCxnSpPr>
        <p:spPr>
          <a:xfrm flipH="1">
            <a:off x="4386063" y="2399032"/>
            <a:ext cx="1"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3386755" y="3692255"/>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OPS</a:t>
            </a:r>
            <a:r>
              <a:rPr lang="en-US" altLang="zh-TW" dirty="0" smtClean="0"/>
              <a:t>:</a:t>
            </a:r>
            <a:r>
              <a:rPr lang="zh-TW" altLang="en-US" dirty="0" smtClean="0"/>
              <a:t> </a:t>
            </a:r>
            <a:r>
              <a:rPr lang="en-US" altLang="zh-TW" dirty="0" smtClean="0"/>
              <a:t>DEPLOY</a:t>
            </a:r>
            <a:endParaRPr lang="zh-TW" altLang="en-US" dirty="0"/>
          </a:p>
        </p:txBody>
      </p:sp>
      <p:cxnSp>
        <p:nvCxnSpPr>
          <p:cNvPr id="11" name="直線單箭頭接點 10"/>
          <p:cNvCxnSpPr>
            <a:stCxn id="9" idx="1"/>
          </p:cNvCxnSpPr>
          <p:nvPr/>
        </p:nvCxnSpPr>
        <p:spPr>
          <a:xfrm flipH="1" flipV="1">
            <a:off x="2341727" y="2921547"/>
            <a:ext cx="1045028"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2916491" y="753112"/>
            <a:ext cx="3728906" cy="646331"/>
          </a:xfrm>
          <a:prstGeom prst="rect">
            <a:avLst/>
          </a:prstGeom>
          <a:noFill/>
        </p:spPr>
        <p:txBody>
          <a:bodyPr wrap="none" rtlCol="0">
            <a:spAutoFit/>
          </a:bodyPr>
          <a:lstStyle/>
          <a:p>
            <a:r>
              <a:rPr lang="zh-TW" altLang="en-US" dirty="0" smtClean="0"/>
              <a:t>將需求切割為多個 </a:t>
            </a:r>
            <a:r>
              <a:rPr lang="en-US" altLang="zh-TW" dirty="0" smtClean="0"/>
              <a:t>SPRINT</a:t>
            </a:r>
            <a:r>
              <a:rPr lang="zh-TW" altLang="en-US" dirty="0" smtClean="0"/>
              <a:t> 逐步完成</a:t>
            </a:r>
            <a:endParaRPr lang="en-US" altLang="zh-TW" dirty="0" smtClean="0"/>
          </a:p>
          <a:p>
            <a:r>
              <a:rPr lang="zh-TW" altLang="en-US" dirty="0" smtClean="0"/>
              <a:t>並且隨時接受回饋修正</a:t>
            </a:r>
            <a:r>
              <a:rPr lang="zh-TW" altLang="en-US" dirty="0"/>
              <a:t>計畫</a:t>
            </a:r>
          </a:p>
        </p:txBody>
      </p:sp>
      <p:sp>
        <p:nvSpPr>
          <p:cNvPr id="14" name="文字方塊 13"/>
          <p:cNvSpPr txBox="1"/>
          <p:nvPr/>
        </p:nvSpPr>
        <p:spPr>
          <a:xfrm>
            <a:off x="2864241" y="4854850"/>
            <a:ext cx="3416320" cy="646331"/>
          </a:xfrm>
          <a:prstGeom prst="rect">
            <a:avLst/>
          </a:prstGeom>
          <a:noFill/>
        </p:spPr>
        <p:txBody>
          <a:bodyPr wrap="none" rtlCol="0">
            <a:spAutoFit/>
          </a:bodyPr>
          <a:lstStyle/>
          <a:p>
            <a:r>
              <a:rPr lang="zh-TW" altLang="en-US" dirty="0" smtClean="0"/>
              <a:t>快速進行開發循環，快速反應到</a:t>
            </a:r>
            <a:endParaRPr lang="en-US" altLang="zh-TW" dirty="0" smtClean="0"/>
          </a:p>
          <a:p>
            <a:r>
              <a:rPr lang="zh-TW" altLang="en-US" dirty="0" smtClean="0"/>
              <a:t>產品給客戶回</a:t>
            </a:r>
            <a:r>
              <a:rPr lang="zh-TW" altLang="en-US" dirty="0"/>
              <a:t>饋</a:t>
            </a:r>
          </a:p>
        </p:txBody>
      </p:sp>
      <p:sp>
        <p:nvSpPr>
          <p:cNvPr id="20" name="文字方塊 19"/>
          <p:cNvSpPr txBox="1"/>
          <p:nvPr/>
        </p:nvSpPr>
        <p:spPr>
          <a:xfrm>
            <a:off x="6596743" y="1460012"/>
            <a:ext cx="4756430" cy="369332"/>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架構的正確性 </a:t>
            </a:r>
            <a:r>
              <a:rPr lang="en-US" altLang="zh-TW" dirty="0" smtClean="0"/>
              <a:t>(</a:t>
            </a:r>
            <a:r>
              <a:rPr lang="zh-TW" altLang="en-US" dirty="0" smtClean="0"/>
              <a:t>是否會阻礙將來的發展</a:t>
            </a:r>
            <a:r>
              <a:rPr lang="en-US" altLang="zh-TW" dirty="0" smtClean="0"/>
              <a:t>?)</a:t>
            </a:r>
            <a:endParaRPr lang="zh-TW" altLang="en-US" dirty="0"/>
          </a:p>
        </p:txBody>
      </p:sp>
      <p:sp>
        <p:nvSpPr>
          <p:cNvPr id="21" name="文字方塊 20"/>
          <p:cNvSpPr txBox="1"/>
          <p:nvPr/>
        </p:nvSpPr>
        <p:spPr>
          <a:xfrm>
            <a:off x="6596743" y="3997568"/>
            <a:ext cx="3300904" cy="646331"/>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維運的方便性及可靠性。</a:t>
            </a:r>
            <a:endParaRPr lang="en-US" altLang="zh-TW" dirty="0" smtClean="0"/>
          </a:p>
          <a:p>
            <a:r>
              <a:rPr lang="zh-TW" altLang="en-US" dirty="0" smtClean="0"/>
              <a:t>講求</a:t>
            </a:r>
            <a:r>
              <a:rPr lang="en-US" altLang="zh-TW" dirty="0" smtClean="0"/>
              <a:t>:</a:t>
            </a:r>
            <a:r>
              <a:rPr lang="zh-TW" altLang="en-US" dirty="0"/>
              <a:t> </a:t>
            </a:r>
            <a:r>
              <a:rPr lang="en-US" altLang="zh-TW" dirty="0" smtClean="0"/>
              <a:t>at scale</a:t>
            </a:r>
            <a:endParaRPr lang="zh-TW" altLang="en-US" dirty="0"/>
          </a:p>
        </p:txBody>
      </p:sp>
      <p:sp>
        <p:nvSpPr>
          <p:cNvPr id="22" name="文字方塊 21"/>
          <p:cNvSpPr txBox="1"/>
          <p:nvPr/>
        </p:nvSpPr>
        <p:spPr>
          <a:xfrm>
            <a:off x="6596743" y="2445146"/>
            <a:ext cx="6162264" cy="646331"/>
          </a:xfrm>
          <a:prstGeom prst="rect">
            <a:avLst/>
          </a:prstGeom>
          <a:noFill/>
        </p:spPr>
        <p:txBody>
          <a:bodyPr wrap="none" rtlCol="0">
            <a:spAutoFit/>
          </a:bodyPr>
          <a:lstStyle/>
          <a:p>
            <a:r>
              <a:rPr lang="zh-TW" altLang="en-US" dirty="0" smtClean="0"/>
              <a:t>簡化每個服務本身的複雜度，</a:t>
            </a:r>
            <a:r>
              <a:rPr lang="en-US" altLang="zh-TW" dirty="0" smtClean="0"/>
              <a:t>BUT</a:t>
            </a:r>
            <a:r>
              <a:rPr lang="zh-TW" altLang="en-US" dirty="0" smtClean="0"/>
              <a:t> 服務之間的複雜度提高了</a:t>
            </a:r>
            <a:endParaRPr lang="en-US" altLang="zh-TW" dirty="0" smtClean="0"/>
          </a:p>
          <a:p>
            <a:r>
              <a:rPr lang="en-US" altLang="zh-TW" dirty="0" smtClean="0"/>
              <a:t>&gt; </a:t>
            </a:r>
            <a:r>
              <a:rPr lang="zh-TW" altLang="en-US" dirty="0" smtClean="0"/>
              <a:t>善用工具及雲端化的基礎建設來簡化服務之間的管理</a:t>
            </a:r>
            <a:endParaRPr lang="en-US" altLang="zh-TW" dirty="0" smtClean="0"/>
          </a:p>
        </p:txBody>
      </p:sp>
      <p:sp>
        <p:nvSpPr>
          <p:cNvPr id="23" name="文字方塊 22"/>
          <p:cNvSpPr txBox="1"/>
          <p:nvPr/>
        </p:nvSpPr>
        <p:spPr>
          <a:xfrm>
            <a:off x="6596743" y="1954895"/>
            <a:ext cx="4644285" cy="369332"/>
          </a:xfrm>
          <a:prstGeom prst="rect">
            <a:avLst/>
          </a:prstGeom>
          <a:noFill/>
        </p:spPr>
        <p:txBody>
          <a:bodyPr wrap="none" rtlCol="0">
            <a:spAutoFit/>
          </a:bodyPr>
          <a:lstStyle/>
          <a:p>
            <a:r>
              <a:rPr lang="zh-TW" altLang="en-US" dirty="0" smtClean="0"/>
              <a:t>找出服務邊界 </a:t>
            </a:r>
            <a:r>
              <a:rPr lang="en-US" altLang="zh-TW" dirty="0" smtClean="0"/>
              <a:t>(service boundary), </a:t>
            </a:r>
            <a:r>
              <a:rPr lang="zh-TW" altLang="en-US" dirty="0" smtClean="0"/>
              <a:t>重構後切割</a:t>
            </a:r>
            <a:endParaRPr lang="zh-TW" altLang="en-US" dirty="0"/>
          </a:p>
        </p:txBody>
      </p:sp>
      <p:sp>
        <p:nvSpPr>
          <p:cNvPr id="24" name="文字方塊 23"/>
          <p:cNvSpPr txBox="1"/>
          <p:nvPr/>
        </p:nvSpPr>
        <p:spPr>
          <a:xfrm>
            <a:off x="6596743" y="3166290"/>
            <a:ext cx="2765501" cy="369332"/>
          </a:xfrm>
          <a:prstGeom prst="rect">
            <a:avLst/>
          </a:prstGeom>
          <a:noFill/>
        </p:spPr>
        <p:txBody>
          <a:bodyPr wrap="none" rtlCol="0">
            <a:spAutoFit/>
          </a:bodyPr>
          <a:lstStyle/>
          <a:p>
            <a:r>
              <a:rPr lang="zh-TW" altLang="en-US" dirty="0" smtClean="0"/>
              <a:t>訂定標準的溝通介面 </a:t>
            </a:r>
            <a:r>
              <a:rPr lang="en-US" altLang="zh-TW" dirty="0" smtClean="0"/>
              <a:t>(API)</a:t>
            </a:r>
          </a:p>
        </p:txBody>
      </p:sp>
      <p:sp>
        <p:nvSpPr>
          <p:cNvPr id="25" name="文字方塊 24"/>
          <p:cNvSpPr txBox="1"/>
          <p:nvPr/>
        </p:nvSpPr>
        <p:spPr>
          <a:xfrm>
            <a:off x="6596743" y="3458024"/>
            <a:ext cx="2908168" cy="369332"/>
          </a:xfrm>
          <a:prstGeom prst="rect">
            <a:avLst/>
          </a:prstGeom>
          <a:noFill/>
        </p:spPr>
        <p:txBody>
          <a:bodyPr wrap="none" rtlCol="0">
            <a:spAutoFit/>
          </a:bodyPr>
          <a:lstStyle/>
          <a:p>
            <a:r>
              <a:rPr lang="zh-TW" altLang="en-US" dirty="0" smtClean="0"/>
              <a:t>確保 </a:t>
            </a:r>
            <a:r>
              <a:rPr lang="en-US" altLang="zh-TW" dirty="0" smtClean="0"/>
              <a:t>API</a:t>
            </a:r>
            <a:r>
              <a:rPr lang="zh-TW" altLang="en-US" dirty="0" smtClean="0"/>
              <a:t> 保持一定的相容性</a:t>
            </a:r>
            <a:endParaRPr lang="en-US" altLang="zh-TW" dirty="0" smtClean="0"/>
          </a:p>
        </p:txBody>
      </p:sp>
      <p:sp>
        <p:nvSpPr>
          <p:cNvPr id="5" name="文字方塊 4"/>
          <p:cNvSpPr txBox="1"/>
          <p:nvPr/>
        </p:nvSpPr>
        <p:spPr>
          <a:xfrm>
            <a:off x="1030514" y="5689602"/>
            <a:ext cx="5601213" cy="646331"/>
          </a:xfrm>
          <a:prstGeom prst="rect">
            <a:avLst/>
          </a:prstGeom>
          <a:noFill/>
        </p:spPr>
        <p:txBody>
          <a:bodyPr wrap="none" rtlCol="0">
            <a:spAutoFit/>
          </a:bodyPr>
          <a:lstStyle/>
          <a:p>
            <a:r>
              <a:rPr lang="en-US" altLang="zh-TW" dirty="0" smtClean="0"/>
              <a:t>Q: </a:t>
            </a:r>
            <a:r>
              <a:rPr lang="zh-TW" altLang="en-US" dirty="0" smtClean="0"/>
              <a:t>多久能進行一次循環</a:t>
            </a:r>
            <a:r>
              <a:rPr lang="en-US" altLang="zh-TW" dirty="0" smtClean="0"/>
              <a:t>?</a:t>
            </a:r>
          </a:p>
          <a:p>
            <a:r>
              <a:rPr lang="zh-TW" altLang="en-US" dirty="0" smtClean="0"/>
              <a:t>切割成多個服務的話，每個服務多久能進行一次循環</a:t>
            </a:r>
            <a:r>
              <a:rPr lang="en-US" altLang="zh-TW" dirty="0"/>
              <a:t>?</a:t>
            </a:r>
            <a:endParaRPr lang="zh-TW" altLang="en-US" dirty="0"/>
          </a:p>
        </p:txBody>
      </p:sp>
      <p:sp>
        <p:nvSpPr>
          <p:cNvPr id="7" name="文字方塊 6"/>
          <p:cNvSpPr txBox="1"/>
          <p:nvPr/>
        </p:nvSpPr>
        <p:spPr>
          <a:xfrm>
            <a:off x="460676" y="261257"/>
            <a:ext cx="3681201" cy="369332"/>
          </a:xfrm>
          <a:prstGeom prst="rect">
            <a:avLst/>
          </a:prstGeom>
          <a:noFill/>
        </p:spPr>
        <p:txBody>
          <a:bodyPr wrap="none" rtlCol="0">
            <a:spAutoFit/>
          </a:bodyPr>
          <a:lstStyle/>
          <a:p>
            <a:r>
              <a:rPr lang="en-US" altLang="zh-TW" dirty="0" err="1" smtClean="0"/>
              <a:t>Monolethic</a:t>
            </a:r>
            <a:r>
              <a:rPr lang="en-US" altLang="zh-TW" dirty="0" smtClean="0"/>
              <a:t> </a:t>
            </a:r>
            <a:r>
              <a:rPr lang="zh-TW" altLang="en-US" dirty="0" smtClean="0"/>
              <a:t>難以達成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的目標</a:t>
            </a:r>
            <a:endParaRPr lang="zh-TW" altLang="en-US" dirty="0"/>
          </a:p>
        </p:txBody>
      </p:sp>
    </p:spTree>
    <p:extLst>
      <p:ext uri="{BB962C8B-B14F-4D97-AF65-F5344CB8AC3E}">
        <p14:creationId xmlns:p14="http://schemas.microsoft.com/office/powerpoint/2010/main" val="18558806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字方塊 46"/>
          <p:cNvSpPr txBox="1"/>
          <p:nvPr/>
        </p:nvSpPr>
        <p:spPr>
          <a:xfrm>
            <a:off x="4409945" y="299121"/>
            <a:ext cx="24223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INFRA</a:t>
            </a:r>
            <a:r>
              <a:rPr lang="zh-TW" altLang="en-US" dirty="0" smtClean="0"/>
              <a:t> </a:t>
            </a:r>
            <a:r>
              <a:rPr lang="en-US" altLang="zh-TW" dirty="0" smtClean="0"/>
              <a:t>for </a:t>
            </a:r>
            <a:r>
              <a:rPr lang="en-US" altLang="zh-TW" dirty="0" err="1" smtClean="0"/>
              <a:t>Microservices</a:t>
            </a:r>
            <a:endParaRPr lang="zh-TW" altLang="en-US" dirty="0"/>
          </a:p>
        </p:txBody>
      </p:sp>
      <p:sp>
        <p:nvSpPr>
          <p:cNvPr id="48" name="文字方塊 47"/>
          <p:cNvSpPr txBox="1"/>
          <p:nvPr/>
        </p:nvSpPr>
        <p:spPr>
          <a:xfrm>
            <a:off x="4409945" y="730193"/>
            <a:ext cx="3800656" cy="369332"/>
          </a:xfrm>
          <a:prstGeom prst="rect">
            <a:avLst/>
          </a:prstGeom>
          <a:noFill/>
        </p:spPr>
        <p:txBody>
          <a:bodyPr wrap="none" rtlCol="0">
            <a:spAutoFit/>
          </a:bodyPr>
          <a:lstStyle/>
          <a:p>
            <a:r>
              <a:rPr lang="en-US" altLang="zh-TW" dirty="0" smtClean="0"/>
              <a:t>API Dev (contract) (</a:t>
            </a:r>
            <a:r>
              <a:rPr lang="en-US" altLang="zh-TW" dirty="0" err="1" smtClean="0"/>
              <a:t>impl</a:t>
            </a:r>
            <a:r>
              <a:rPr lang="en-US" altLang="zh-TW" dirty="0" smtClean="0"/>
              <a:t>) (dev-process)</a:t>
            </a:r>
          </a:p>
        </p:txBody>
      </p:sp>
      <p:sp>
        <p:nvSpPr>
          <p:cNvPr id="49" name="文字方塊 48"/>
          <p:cNvSpPr txBox="1"/>
          <p:nvPr/>
        </p:nvSpPr>
        <p:spPr>
          <a:xfrm>
            <a:off x="4409145" y="3155642"/>
            <a:ext cx="1806072" cy="369332"/>
          </a:xfrm>
          <a:prstGeom prst="rect">
            <a:avLst/>
          </a:prstGeom>
          <a:noFill/>
        </p:spPr>
        <p:txBody>
          <a:bodyPr wrap="none" rtlCol="0">
            <a:spAutoFit/>
          </a:bodyPr>
          <a:lstStyle/>
          <a:p>
            <a:r>
              <a:rPr lang="en-US" altLang="zh-TW" dirty="0" smtClean="0"/>
              <a:t>API Management</a:t>
            </a:r>
            <a:endParaRPr lang="zh-TW" altLang="en-US" dirty="0"/>
          </a:p>
        </p:txBody>
      </p:sp>
      <p:sp>
        <p:nvSpPr>
          <p:cNvPr id="50" name="文字方塊 49"/>
          <p:cNvSpPr txBox="1"/>
          <p:nvPr/>
        </p:nvSpPr>
        <p:spPr>
          <a:xfrm>
            <a:off x="4409945" y="1161265"/>
            <a:ext cx="3899465" cy="369332"/>
          </a:xfrm>
          <a:prstGeom prst="rect">
            <a:avLst/>
          </a:prstGeom>
          <a:noFill/>
        </p:spPr>
        <p:txBody>
          <a:bodyPr wrap="none" rtlCol="0">
            <a:spAutoFit/>
          </a:bodyPr>
          <a:lstStyle/>
          <a:p>
            <a:r>
              <a:rPr lang="en-US" altLang="zh-TW" dirty="0" smtClean="0"/>
              <a:t>Database </a:t>
            </a:r>
            <a:r>
              <a:rPr lang="en-US" altLang="zh-TW" dirty="0" err="1" smtClean="0"/>
              <a:t>Partation</a:t>
            </a:r>
            <a:r>
              <a:rPr lang="en-US" altLang="zh-TW" dirty="0" smtClean="0"/>
              <a:t> (</a:t>
            </a:r>
            <a:r>
              <a:rPr lang="en-US" altLang="zh-TW" dirty="0" err="1" smtClean="0"/>
              <a:t>sharding</a:t>
            </a:r>
            <a:r>
              <a:rPr lang="en-US" altLang="zh-TW" dirty="0" smtClean="0"/>
              <a:t>, partition)</a:t>
            </a:r>
            <a:endParaRPr lang="zh-TW" altLang="en-US" dirty="0"/>
          </a:p>
        </p:txBody>
      </p:sp>
      <p:sp>
        <p:nvSpPr>
          <p:cNvPr id="51" name="文字方塊 50"/>
          <p:cNvSpPr txBox="1"/>
          <p:nvPr/>
        </p:nvSpPr>
        <p:spPr>
          <a:xfrm>
            <a:off x="4409945" y="1560290"/>
            <a:ext cx="2754280" cy="369332"/>
          </a:xfrm>
          <a:prstGeom prst="rect">
            <a:avLst/>
          </a:prstGeom>
          <a:noFill/>
        </p:spPr>
        <p:txBody>
          <a:bodyPr wrap="none" rtlCol="0">
            <a:spAutoFit/>
          </a:bodyPr>
          <a:lstStyle/>
          <a:p>
            <a:r>
              <a:rPr lang="en-US" altLang="zh-TW" dirty="0" smtClean="0"/>
              <a:t>Use other 3</a:t>
            </a:r>
            <a:r>
              <a:rPr lang="en-US" altLang="zh-TW" baseline="30000" dirty="0" smtClean="0"/>
              <a:t>rd</a:t>
            </a:r>
            <a:r>
              <a:rPr lang="en-US" altLang="zh-TW" dirty="0" smtClean="0"/>
              <a:t> party services</a:t>
            </a:r>
            <a:endParaRPr lang="zh-TW" altLang="en-US" dirty="0"/>
          </a:p>
        </p:txBody>
      </p:sp>
      <p:sp>
        <p:nvSpPr>
          <p:cNvPr id="52" name="文字方塊 51"/>
          <p:cNvSpPr txBox="1"/>
          <p:nvPr/>
        </p:nvSpPr>
        <p:spPr>
          <a:xfrm>
            <a:off x="4409945" y="4003051"/>
            <a:ext cx="1122102" cy="369332"/>
          </a:xfrm>
          <a:prstGeom prst="rect">
            <a:avLst/>
          </a:prstGeom>
          <a:noFill/>
        </p:spPr>
        <p:txBody>
          <a:bodyPr wrap="none" rtlCol="0">
            <a:spAutoFit/>
          </a:bodyPr>
          <a:lstStyle/>
          <a:p>
            <a:r>
              <a:rPr lang="en-US" altLang="zh-TW" dirty="0" smtClean="0"/>
              <a:t>Scalability</a:t>
            </a:r>
          </a:p>
        </p:txBody>
      </p:sp>
      <p:sp>
        <p:nvSpPr>
          <p:cNvPr id="53" name="文字方塊 52"/>
          <p:cNvSpPr txBox="1"/>
          <p:nvPr/>
        </p:nvSpPr>
        <p:spPr>
          <a:xfrm>
            <a:off x="4409945" y="4451323"/>
            <a:ext cx="3429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Fast deployment, In-Place upgrade</a:t>
            </a:r>
          </a:p>
        </p:txBody>
      </p:sp>
      <p:sp>
        <p:nvSpPr>
          <p:cNvPr id="54" name="文字方塊 53"/>
          <p:cNvSpPr txBox="1"/>
          <p:nvPr/>
        </p:nvSpPr>
        <p:spPr>
          <a:xfrm>
            <a:off x="4409945" y="2361265"/>
            <a:ext cx="2958246" cy="369332"/>
          </a:xfrm>
          <a:prstGeom prst="rect">
            <a:avLst/>
          </a:prstGeom>
          <a:noFill/>
        </p:spPr>
        <p:txBody>
          <a:bodyPr wrap="none" rtlCol="0">
            <a:spAutoFit/>
          </a:bodyPr>
          <a:lstStyle/>
          <a:p>
            <a:r>
              <a:rPr lang="en-US" altLang="zh-TW" dirty="0" smtClean="0"/>
              <a:t>Monitoring, Logging, Tracking</a:t>
            </a:r>
          </a:p>
        </p:txBody>
      </p:sp>
      <p:sp>
        <p:nvSpPr>
          <p:cNvPr id="55" name="文字方塊 54"/>
          <p:cNvSpPr txBox="1"/>
          <p:nvPr/>
        </p:nvSpPr>
        <p:spPr>
          <a:xfrm>
            <a:off x="4409945" y="2643150"/>
            <a:ext cx="1359155" cy="369332"/>
          </a:xfrm>
          <a:prstGeom prst="rect">
            <a:avLst/>
          </a:prstGeom>
          <a:noFill/>
        </p:spPr>
        <p:txBody>
          <a:bodyPr wrap="none" rtlCol="0">
            <a:spAutoFit/>
          </a:bodyPr>
          <a:lstStyle/>
          <a:p>
            <a:r>
              <a:rPr lang="en-US" altLang="zh-TW" dirty="0" smtClean="0"/>
              <a:t>Containerize</a:t>
            </a:r>
            <a:endParaRPr lang="zh-TW" altLang="en-US" dirty="0"/>
          </a:p>
        </p:txBody>
      </p:sp>
      <p:sp>
        <p:nvSpPr>
          <p:cNvPr id="56" name="文字方塊 55"/>
          <p:cNvSpPr txBox="1"/>
          <p:nvPr/>
        </p:nvSpPr>
        <p:spPr>
          <a:xfrm>
            <a:off x="4409945" y="4868909"/>
            <a:ext cx="3897862" cy="369332"/>
          </a:xfrm>
          <a:prstGeom prst="rect">
            <a:avLst/>
          </a:prstGeom>
          <a:noFill/>
        </p:spPr>
        <p:txBody>
          <a:bodyPr wrap="none" rtlCol="0">
            <a:spAutoFit/>
          </a:bodyPr>
          <a:lstStyle/>
          <a:p>
            <a:r>
              <a:rPr lang="en-US" altLang="zh-TW" dirty="0" smtClean="0"/>
              <a:t>Container Orchestration Management</a:t>
            </a:r>
            <a:endParaRPr lang="zh-TW" altLang="en-US" dirty="0"/>
          </a:p>
        </p:txBody>
      </p:sp>
      <p:sp>
        <p:nvSpPr>
          <p:cNvPr id="57" name="文字方塊 56"/>
          <p:cNvSpPr txBox="1"/>
          <p:nvPr/>
        </p:nvSpPr>
        <p:spPr>
          <a:xfrm>
            <a:off x="6903583" y="120803"/>
            <a:ext cx="1345946"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TW" dirty="0" smtClean="0"/>
              <a:t>Architecture</a:t>
            </a:r>
            <a:endParaRPr lang="zh-TW" altLang="en-US" dirty="0"/>
          </a:p>
        </p:txBody>
      </p:sp>
      <p:sp>
        <p:nvSpPr>
          <p:cNvPr id="58" name="文字方塊 57"/>
          <p:cNvSpPr txBox="1"/>
          <p:nvPr/>
        </p:nvSpPr>
        <p:spPr>
          <a:xfrm>
            <a:off x="7461069" y="382457"/>
            <a:ext cx="125386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Refactoring</a:t>
            </a:r>
            <a:endParaRPr lang="zh-TW" altLang="en-US" dirty="0"/>
          </a:p>
        </p:txBody>
      </p:sp>
      <p:sp>
        <p:nvSpPr>
          <p:cNvPr id="60" name="文字方塊 59"/>
          <p:cNvSpPr txBox="1"/>
          <p:nvPr/>
        </p:nvSpPr>
        <p:spPr>
          <a:xfrm rot="5400000">
            <a:off x="6767392" y="2624750"/>
            <a:ext cx="5421933" cy="369332"/>
          </a:xfrm>
          <a:prstGeom prst="rect">
            <a:avLst/>
          </a:prstGeom>
          <a:noFill/>
        </p:spPr>
        <p:txBody>
          <a:bodyPr wrap="none" rtlCol="0">
            <a:spAutoFit/>
          </a:bodyPr>
          <a:lstStyle/>
          <a:p>
            <a:r>
              <a:rPr lang="en-US" altLang="zh-TW" dirty="0" smtClean="0"/>
              <a:t>CI: daily build from source control, with auto unit testing</a:t>
            </a:r>
            <a:endParaRPr lang="zh-TW" altLang="en-US" dirty="0"/>
          </a:p>
        </p:txBody>
      </p:sp>
      <p:sp>
        <p:nvSpPr>
          <p:cNvPr id="61" name="文字方塊 60"/>
          <p:cNvSpPr txBox="1"/>
          <p:nvPr/>
        </p:nvSpPr>
        <p:spPr>
          <a:xfrm rot="5400000">
            <a:off x="7262127" y="2624751"/>
            <a:ext cx="5131789" cy="369332"/>
          </a:xfrm>
          <a:prstGeom prst="rect">
            <a:avLst/>
          </a:prstGeom>
          <a:noFill/>
        </p:spPr>
        <p:txBody>
          <a:bodyPr wrap="none" rtlCol="0">
            <a:spAutoFit/>
          </a:bodyPr>
          <a:lstStyle/>
          <a:p>
            <a:r>
              <a:rPr lang="en-US" altLang="zh-TW" dirty="0" smtClean="0"/>
              <a:t>CD: daily deploy latest build to (testing) environment</a:t>
            </a:r>
            <a:endParaRPr lang="zh-TW" altLang="en-US" dirty="0"/>
          </a:p>
        </p:txBody>
      </p:sp>
      <p:cxnSp>
        <p:nvCxnSpPr>
          <p:cNvPr id="63" name="直線接點 62"/>
          <p:cNvCxnSpPr/>
          <p:nvPr/>
        </p:nvCxnSpPr>
        <p:spPr>
          <a:xfrm>
            <a:off x="3665361" y="2310908"/>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3665361" y="3792313"/>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8714137" y="243522"/>
            <a:ext cx="0" cy="49947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8" name="左大括弧 67"/>
          <p:cNvSpPr/>
          <p:nvPr/>
        </p:nvSpPr>
        <p:spPr>
          <a:xfrm>
            <a:off x="3790122" y="382457"/>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69" name="文字方塊 68"/>
          <p:cNvSpPr txBox="1"/>
          <p:nvPr/>
        </p:nvSpPr>
        <p:spPr>
          <a:xfrm>
            <a:off x="1246023" y="1616701"/>
            <a:ext cx="2346412" cy="369332"/>
          </a:xfrm>
          <a:prstGeom prst="rect">
            <a:avLst/>
          </a:prstGeom>
          <a:noFill/>
        </p:spPr>
        <p:txBody>
          <a:bodyPr wrap="none" rtlCol="0">
            <a:spAutoFit/>
          </a:bodyPr>
          <a:lstStyle/>
          <a:p>
            <a:r>
              <a:rPr lang="en-US" altLang="zh-TW" dirty="0" smtClean="0"/>
              <a:t>Design &amp; Development</a:t>
            </a:r>
            <a:endParaRPr lang="zh-TW" altLang="en-US" dirty="0"/>
          </a:p>
        </p:txBody>
      </p:sp>
      <p:sp>
        <p:nvSpPr>
          <p:cNvPr id="70" name="左大括弧 69"/>
          <p:cNvSpPr/>
          <p:nvPr/>
        </p:nvSpPr>
        <p:spPr>
          <a:xfrm>
            <a:off x="3142645" y="2302465"/>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3" name="文字方塊 72"/>
          <p:cNvSpPr txBox="1"/>
          <p:nvPr/>
        </p:nvSpPr>
        <p:spPr>
          <a:xfrm>
            <a:off x="579420" y="3536709"/>
            <a:ext cx="2518062" cy="369332"/>
          </a:xfrm>
          <a:prstGeom prst="rect">
            <a:avLst/>
          </a:prstGeom>
          <a:noFill/>
        </p:spPr>
        <p:txBody>
          <a:bodyPr wrap="none" rtlCol="0">
            <a:spAutoFit/>
          </a:bodyPr>
          <a:lstStyle/>
          <a:p>
            <a:r>
              <a:rPr lang="en-US" altLang="zh-TW" dirty="0" smtClean="0"/>
              <a:t>Deployment &amp; operation</a:t>
            </a:r>
            <a:endParaRPr lang="zh-TW" altLang="en-US" dirty="0"/>
          </a:p>
        </p:txBody>
      </p:sp>
      <p:sp>
        <p:nvSpPr>
          <p:cNvPr id="74" name="左大括弧 73"/>
          <p:cNvSpPr/>
          <p:nvPr/>
        </p:nvSpPr>
        <p:spPr>
          <a:xfrm rot="16200000">
            <a:off x="9179193" y="3760456"/>
            <a:ext cx="424069" cy="359545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5" name="文字方塊 74"/>
          <p:cNvSpPr txBox="1"/>
          <p:nvPr/>
        </p:nvSpPr>
        <p:spPr>
          <a:xfrm>
            <a:off x="7733524" y="5843863"/>
            <a:ext cx="3455433" cy="369332"/>
          </a:xfrm>
          <a:prstGeom prst="rect">
            <a:avLst/>
          </a:prstGeom>
          <a:noFill/>
        </p:spPr>
        <p:txBody>
          <a:bodyPr wrap="none" rtlCol="0">
            <a:spAutoFit/>
          </a:bodyPr>
          <a:lstStyle/>
          <a:p>
            <a:r>
              <a:rPr lang="en-US" altLang="zh-TW" dirty="0" smtClean="0"/>
              <a:t>Internal (Dev &amp; Service) Processing</a:t>
            </a:r>
            <a:endParaRPr lang="zh-TW" altLang="en-US" dirty="0"/>
          </a:p>
        </p:txBody>
      </p:sp>
      <p:sp>
        <p:nvSpPr>
          <p:cNvPr id="76" name="弧形 75"/>
          <p:cNvSpPr/>
          <p:nvPr/>
        </p:nvSpPr>
        <p:spPr>
          <a:xfrm>
            <a:off x="7733524" y="2361265"/>
            <a:ext cx="1581826" cy="1404309"/>
          </a:xfrm>
          <a:prstGeom prst="arc">
            <a:avLst>
              <a:gd name="adj1" fmla="val 16200000"/>
              <a:gd name="adj2" fmla="val 12521948"/>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7" name="文字方塊 76"/>
          <p:cNvSpPr txBox="1"/>
          <p:nvPr/>
        </p:nvSpPr>
        <p:spPr>
          <a:xfrm rot="5400000">
            <a:off x="8638244" y="2478266"/>
            <a:ext cx="316516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Version &amp; Release management</a:t>
            </a:r>
            <a:endParaRPr lang="zh-TW" altLang="en-US" dirty="0"/>
          </a:p>
        </p:txBody>
      </p:sp>
      <p:sp>
        <p:nvSpPr>
          <p:cNvPr id="78" name="文字方塊 77"/>
          <p:cNvSpPr txBox="1"/>
          <p:nvPr/>
        </p:nvSpPr>
        <p:spPr>
          <a:xfrm>
            <a:off x="4410863" y="2867563"/>
            <a:ext cx="269259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Immutable Server Concept</a:t>
            </a:r>
            <a:endParaRPr lang="zh-TW" altLang="en-US" dirty="0"/>
          </a:p>
        </p:txBody>
      </p:sp>
      <p:sp>
        <p:nvSpPr>
          <p:cNvPr id="79" name="文字方塊 78"/>
          <p:cNvSpPr txBox="1"/>
          <p:nvPr/>
        </p:nvSpPr>
        <p:spPr>
          <a:xfrm>
            <a:off x="4409945" y="1916700"/>
            <a:ext cx="2310248" cy="369332"/>
          </a:xfrm>
          <a:prstGeom prst="rect">
            <a:avLst/>
          </a:prstGeom>
          <a:noFill/>
        </p:spPr>
        <p:txBody>
          <a:bodyPr wrap="none" rtlCol="0">
            <a:spAutoFit/>
          </a:bodyPr>
          <a:lstStyle/>
          <a:p>
            <a:r>
              <a:rPr lang="en-US" altLang="zh-TW" dirty="0" smtClean="0"/>
              <a:t>Cross Services Security</a:t>
            </a:r>
            <a:endParaRPr lang="zh-TW" altLang="en-US" dirty="0"/>
          </a:p>
        </p:txBody>
      </p:sp>
      <p:sp>
        <p:nvSpPr>
          <p:cNvPr id="86" name="文字方塊 85"/>
          <p:cNvSpPr txBox="1"/>
          <p:nvPr/>
        </p:nvSpPr>
        <p:spPr>
          <a:xfrm>
            <a:off x="940526" y="5770220"/>
            <a:ext cx="1401794" cy="369332"/>
          </a:xfrm>
          <a:prstGeom prst="rect">
            <a:avLst/>
          </a:prstGeom>
          <a:noFill/>
        </p:spPr>
        <p:txBody>
          <a:bodyPr wrap="none" rtlCol="0">
            <a:spAutoFit/>
          </a:bodyPr>
          <a:lstStyle/>
          <a:p>
            <a:r>
              <a:rPr lang="en-US" altLang="zh-TW" dirty="0" smtClean="0"/>
              <a:t>Cloud-Native</a:t>
            </a:r>
            <a:endParaRPr lang="zh-TW" altLang="en-US" dirty="0"/>
          </a:p>
        </p:txBody>
      </p:sp>
    </p:spTree>
    <p:extLst>
      <p:ext uri="{BB962C8B-B14F-4D97-AF65-F5344CB8AC3E}">
        <p14:creationId xmlns:p14="http://schemas.microsoft.com/office/powerpoint/2010/main" val="37543829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
        <p:nvSpPr>
          <p:cNvPr id="3" name="內容版面配置區 2"/>
          <p:cNvSpPr>
            <a:spLocks noGrp="1"/>
          </p:cNvSpPr>
          <p:nvPr>
            <p:ph idx="1"/>
          </p:nvPr>
        </p:nvSpPr>
        <p:spPr/>
        <p:txBody>
          <a:bodyPr>
            <a:normAutofit/>
          </a:bodyPr>
          <a:lstStyle/>
          <a:p>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微服務</a:t>
            </a:r>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強調了服務大小，實際上，有一些開發者鼓吹建立稍微大一些的，</a:t>
            </a:r>
            <a:r>
              <a:rPr lang="en-US" altLang="zh-CN" sz="3200" dirty="0" smtClean="0">
                <a:latin typeface="微軟正黑體" panose="020B0604030504040204" pitchFamily="34" charset="-120"/>
                <a:ea typeface="微軟正黑體" panose="020B0604030504040204" pitchFamily="34" charset="-120"/>
              </a:rPr>
              <a:t>10-100 LOC</a:t>
            </a:r>
            <a:r>
              <a:rPr lang="zh-CN" altLang="en-US" sz="3200" dirty="0" smtClean="0">
                <a:latin typeface="微軟正黑體" panose="020B0604030504040204" pitchFamily="34" charset="-120"/>
                <a:ea typeface="微軟正黑體" panose="020B0604030504040204" pitchFamily="34" charset="-120"/>
              </a:rPr>
              <a:t>服務組。儘管小服務更樂於被採用，但是不要忘了這只是終端的選擇而不是最終的目的。</a:t>
            </a:r>
            <a:r>
              <a:rPr lang="zh-CN" altLang="en-US" sz="3200" b="1" dirty="0" smtClean="0">
                <a:solidFill>
                  <a:srgbClr val="FF0000"/>
                </a:solidFill>
                <a:latin typeface="微軟正黑體" panose="020B0604030504040204" pitchFamily="34" charset="-120"/>
                <a:ea typeface="微軟正黑體" panose="020B0604030504040204" pitchFamily="34" charset="-120"/>
              </a:rPr>
              <a:t>微服務的目的是有效的拆分應用，實現敏捷開發和部署</a:t>
            </a:r>
            <a:r>
              <a:rPr lang="zh-CN" altLang="en-US" sz="3200" dirty="0" smtClean="0">
                <a:latin typeface="微軟正黑體" panose="020B0604030504040204" pitchFamily="34" charset="-120"/>
                <a:ea typeface="微軟正黑體" panose="020B0604030504040204" pitchFamily="34" charset="-120"/>
              </a:rPr>
              <a:t>。</a:t>
            </a:r>
            <a:endParaRPr lang="en-US" altLang="zh-CN" sz="3200" dirty="0" smtClean="0">
              <a:latin typeface="微軟正黑體" panose="020B0604030504040204" pitchFamily="34" charset="-120"/>
              <a:ea typeface="微軟正黑體" panose="020B0604030504040204" pitchFamily="34" charset="-120"/>
            </a:endParaRPr>
          </a:p>
          <a:p>
            <a:endParaRPr lang="en-US" altLang="zh-CN" sz="3200" dirty="0">
              <a:solidFill>
                <a:schemeClr val="tx1"/>
              </a:solidFill>
              <a:latin typeface="微軟正黑體" panose="020B0604030504040204" pitchFamily="34" charset="-120"/>
              <a:ea typeface="微軟正黑體" panose="020B0604030504040204" pitchFamily="34" charset="-120"/>
            </a:endParaRPr>
          </a:p>
          <a:p>
            <a:r>
              <a:rPr lang="en-US" altLang="zh-TW" sz="3200" dirty="0">
                <a:solidFill>
                  <a:schemeClr val="tx1"/>
                </a:solidFill>
                <a:hlinkClick r:id="rId3"/>
              </a:rPr>
              <a:t>http://</a:t>
            </a:r>
            <a:r>
              <a:rPr lang="en-US" altLang="zh-TW" sz="3200" dirty="0" smtClean="0">
                <a:solidFill>
                  <a:schemeClr val="tx1"/>
                </a:solidFill>
                <a:hlinkClick r:id="rId3"/>
              </a:rPr>
              <a:t>dockone.io/article/394</a:t>
            </a:r>
            <a:endParaRPr lang="en-US" altLang="zh-TW" sz="3200" dirty="0" smtClean="0">
              <a:solidFill>
                <a:schemeClr val="tx1"/>
              </a:solidFill>
            </a:endParaRPr>
          </a:p>
          <a:p>
            <a:endParaRPr lang="zh-TW" altLang="en-US" sz="3200" dirty="0">
              <a:solidFill>
                <a:schemeClr val="tx1"/>
              </a:solidFill>
            </a:endParaRPr>
          </a:p>
          <a:p>
            <a:endParaRPr lang="en-US" altLang="zh-CN" sz="3200" dirty="0" smtClean="0">
              <a:latin typeface="微軟正黑體" panose="020B0604030504040204" pitchFamily="34" charset="-120"/>
              <a:ea typeface="微軟正黑體" panose="020B0604030504040204" pitchFamily="34" charset="-120"/>
            </a:endParaRPr>
          </a:p>
        </p:txBody>
      </p:sp>
      <p:sp>
        <p:nvSpPr>
          <p:cNvPr id="4" name="文字方塊 3"/>
          <p:cNvSpPr txBox="1"/>
          <p:nvPr/>
        </p:nvSpPr>
        <p:spPr>
          <a:xfrm>
            <a:off x="119921" y="6445772"/>
            <a:ext cx="2961388" cy="369332"/>
          </a:xfrm>
          <a:prstGeom prst="rect">
            <a:avLst/>
          </a:prstGeom>
          <a:noFill/>
        </p:spPr>
        <p:txBody>
          <a:bodyPr wrap="none" rtlCol="0">
            <a:spAutoFit/>
          </a:bodyPr>
          <a:lstStyle/>
          <a:p>
            <a:r>
              <a:rPr lang="en-US" altLang="zh-TW" dirty="0">
                <a:solidFill>
                  <a:schemeClr val="bg1"/>
                </a:solidFill>
              </a:rPr>
              <a:t>http://dockone.io/article/394</a:t>
            </a:r>
            <a:endParaRPr lang="zh-TW" altLang="en-US" dirty="0">
              <a:solidFill>
                <a:schemeClr val="bg1"/>
              </a:solidFill>
            </a:endParaRPr>
          </a:p>
        </p:txBody>
      </p:sp>
    </p:spTree>
    <p:extLst>
      <p:ext uri="{BB962C8B-B14F-4D97-AF65-F5344CB8AC3E}">
        <p14:creationId xmlns:p14="http://schemas.microsoft.com/office/powerpoint/2010/main" val="7320310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Basic Concept</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616838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176512" y="5949443"/>
            <a:ext cx="664797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人才管理系統，有非常多的表單及操作流程，複雜且關聯緊密</a:t>
            </a:r>
            <a:r>
              <a:rPr kumimoji="0" lang="zh-TW" altLang="en-US"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41596578"/>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298684" y="349933"/>
            <a:ext cx="9048750" cy="5810250"/>
          </a:xfrm>
          <a:prstGeom prst="rect">
            <a:avLst/>
          </a:prstGeom>
        </p:spPr>
      </p:pic>
      <p:sp>
        <p:nvSpPr>
          <p:cNvPr id="5" name="圓角矩形 4"/>
          <p:cNvSpPr/>
          <p:nvPr/>
        </p:nvSpPr>
        <p:spPr>
          <a:xfrm>
            <a:off x="6754629" y="577516"/>
            <a:ext cx="5185610" cy="8903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smtClean="0"/>
              <a:t>Q: </a:t>
            </a:r>
            <a:r>
              <a:rPr lang="en-US" altLang="zh-TW" sz="2400" dirty="0" err="1" smtClean="0"/>
              <a:t>StackOverflow</a:t>
            </a:r>
            <a:r>
              <a:rPr lang="en-US" altLang="zh-TW" sz="2400" dirty="0" smtClean="0"/>
              <a:t> </a:t>
            </a:r>
            <a:r>
              <a:rPr lang="zh-TW" altLang="en-US" sz="2400" dirty="0" smtClean="0"/>
              <a:t>是微服務架構嗎</a:t>
            </a:r>
            <a:r>
              <a:rPr lang="en-US" altLang="zh-TW" sz="2400" dirty="0" smtClean="0"/>
              <a:t>?</a:t>
            </a:r>
            <a:endParaRPr lang="zh-TW" altLang="en-US" sz="2400" dirty="0"/>
          </a:p>
        </p:txBody>
      </p:sp>
    </p:spTree>
    <p:extLst>
      <p:ext uri="{BB962C8B-B14F-4D97-AF65-F5344CB8AC3E}">
        <p14:creationId xmlns:p14="http://schemas.microsoft.com/office/powerpoint/2010/main" val="1103678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323464" y="2544127"/>
            <a:ext cx="144215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366785" y="2197153"/>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sp>
        <p:nvSpPr>
          <p:cNvPr id="6" name="Title 33"/>
          <p:cNvSpPr>
            <a:spLocks noGrp="1"/>
          </p:cNvSpPr>
          <p:nvPr>
            <p:ph type="title"/>
          </p:nvPr>
        </p:nvSpPr>
        <p:spPr>
          <a:xfrm>
            <a:off x="269241" y="289958"/>
            <a:ext cx="11655840" cy="899537"/>
          </a:xfrm>
        </p:spPr>
        <p:txBody>
          <a:bodyPr/>
          <a:lstStyle/>
          <a:p>
            <a:r>
              <a:rPr lang="en-US" dirty="0"/>
              <a:t>State Architectures</a:t>
            </a:r>
            <a:r>
              <a:rPr lang="en-US" dirty="0" smtClean="0"/>
              <a:t>:</a:t>
            </a:r>
            <a:endParaRPr lang="en-US" dirty="0"/>
          </a:p>
        </p:txBody>
      </p:sp>
      <p:cxnSp>
        <p:nvCxnSpPr>
          <p:cNvPr id="7" name="Straight Arrow Connector 6"/>
          <p:cNvCxnSpPr>
            <a:endCxn id="5" idx="1"/>
          </p:cNvCxnSpPr>
          <p:nvPr/>
        </p:nvCxnSpPr>
        <p:spPr>
          <a:xfrm flipV="1">
            <a:off x="1806042" y="2557200"/>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765614" y="1234352"/>
            <a:ext cx="1229179" cy="2619550"/>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Data</a:t>
            </a:r>
          </a:p>
        </p:txBody>
      </p:sp>
      <p:cxnSp>
        <p:nvCxnSpPr>
          <p:cNvPr id="9" name="Straight Arrow Connector 8"/>
          <p:cNvCxnSpPr>
            <a:stCxn id="5" idx="3"/>
            <a:endCxn id="30" idx="1"/>
          </p:cNvCxnSpPr>
          <p:nvPr/>
        </p:nvCxnSpPr>
        <p:spPr>
          <a:xfrm flipV="1">
            <a:off x="3582860" y="2544128"/>
            <a:ext cx="561269" cy="130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1679569"/>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366785" y="5055075"/>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cxnSp>
        <p:nvCxnSpPr>
          <p:cNvPr id="12" name="Straight Arrow Connector 11"/>
          <p:cNvCxnSpPr>
            <a:endCxn id="11" idx="1"/>
          </p:cNvCxnSpPr>
          <p:nvPr/>
        </p:nvCxnSpPr>
        <p:spPr>
          <a:xfrm flipV="1">
            <a:off x="1806042" y="5415122"/>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4507758"/>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533218" y="1934924"/>
            <a:ext cx="1257417" cy="120015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Other Internal Tiers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a:t>
            </a:r>
          </a:p>
        </p:txBody>
      </p:sp>
      <p:cxnSp>
        <p:nvCxnSpPr>
          <p:cNvPr id="15" name="Straight Arrow Connector 14"/>
          <p:cNvCxnSpPr>
            <a:stCxn id="8" idx="3"/>
            <a:endCxn id="14" idx="1"/>
          </p:cNvCxnSpPr>
          <p:nvPr/>
        </p:nvCxnSpPr>
        <p:spPr>
          <a:xfrm flipV="1">
            <a:off x="9994794" y="2535004"/>
            <a:ext cx="538424" cy="912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166134" y="1234351"/>
            <a:ext cx="1157330"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sp>
        <p:nvSpPr>
          <p:cNvPr id="17" name="Can 16"/>
          <p:cNvSpPr/>
          <p:nvPr/>
        </p:nvSpPr>
        <p:spPr bwMode="auto">
          <a:xfrm>
            <a:off x="8986854" y="1960931"/>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pic>
        <p:nvPicPr>
          <p:cNvPr id="18" name="Picture 17"/>
          <p:cNvPicPr>
            <a:picLocks noChangeAspect="1"/>
          </p:cNvPicPr>
          <p:nvPr/>
        </p:nvPicPr>
        <p:blipFill>
          <a:blip r:embed="rId4"/>
          <a:stretch>
            <a:fillRect/>
          </a:stretch>
        </p:blipFill>
        <p:spPr>
          <a:xfrm>
            <a:off x="6480491" y="1936113"/>
            <a:ext cx="505055" cy="485629"/>
          </a:xfrm>
          <a:prstGeom prst="rect">
            <a:avLst/>
          </a:prstGeom>
        </p:spPr>
      </p:pic>
      <p:pic>
        <p:nvPicPr>
          <p:cNvPr id="19" name="Picture 18"/>
          <p:cNvPicPr>
            <a:picLocks noChangeAspect="1"/>
          </p:cNvPicPr>
          <p:nvPr/>
        </p:nvPicPr>
        <p:blipFill>
          <a:blip r:embed="rId4"/>
          <a:stretch>
            <a:fillRect/>
          </a:stretch>
        </p:blipFill>
        <p:spPr>
          <a:xfrm>
            <a:off x="6476705" y="2591637"/>
            <a:ext cx="505055" cy="485629"/>
          </a:xfrm>
          <a:prstGeom prst="rect">
            <a:avLst/>
          </a:prstGeom>
        </p:spPr>
      </p:pic>
      <p:pic>
        <p:nvPicPr>
          <p:cNvPr id="20" name="Picture 19"/>
          <p:cNvPicPr>
            <a:picLocks noChangeAspect="1"/>
          </p:cNvPicPr>
          <p:nvPr/>
        </p:nvPicPr>
        <p:blipFill>
          <a:blip r:embed="rId4"/>
          <a:stretch>
            <a:fillRect/>
          </a:stretch>
        </p:blipFill>
        <p:spPr>
          <a:xfrm>
            <a:off x="6476705" y="3209088"/>
            <a:ext cx="505055" cy="485629"/>
          </a:xfrm>
          <a:prstGeom prst="rect">
            <a:avLst/>
          </a:prstGeom>
        </p:spPr>
      </p:pic>
      <p:grpSp>
        <p:nvGrpSpPr>
          <p:cNvPr id="21" name="Group 20"/>
          <p:cNvGrpSpPr/>
          <p:nvPr/>
        </p:nvGrpSpPr>
        <p:grpSpPr>
          <a:xfrm>
            <a:off x="4144129" y="4112588"/>
            <a:ext cx="1236213" cy="2619551"/>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endParaRPr lang="en-US" dirty="0">
                <a:solidFill>
                  <a:srgbClr val="FFFFFF"/>
                </a:solidFill>
                <a:latin typeface="Segoe UI" panose="020B0502040204020203" pitchFamily="34" charset="0"/>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8986853" y="257335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7" name="Can 26"/>
          <p:cNvSpPr/>
          <p:nvPr/>
        </p:nvSpPr>
        <p:spPr bwMode="auto">
          <a:xfrm>
            <a:off x="8986853" y="3152708"/>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8" name="Rectangle 27"/>
          <p:cNvSpPr/>
          <p:nvPr/>
        </p:nvSpPr>
        <p:spPr>
          <a:xfrm>
            <a:off x="7323465" y="1234351"/>
            <a:ext cx="774739" cy="261955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5713" tIns="45713" rIns="45713" bIns="45713" numCol="1" rtlCol="0" anchor="ctr" anchorCtr="1" compatLnSpc="1">
            <a:prstTxWarp prst="textNoShape">
              <a:avLst/>
            </a:prstTxWarp>
            <a:noAutofit/>
          </a:bodyPr>
          <a:lstStyle/>
          <a:p>
            <a:pPr algn="ctr" defTabSz="914225">
              <a:defRPr/>
            </a:pPr>
            <a:r>
              <a:rPr lang="en-US" sz="3600" b="1" dirty="0">
                <a:solidFill>
                  <a:srgbClr val="FFFFFF"/>
                </a:solidFill>
                <a:latin typeface="Segoe UI" panose="020B0502040204020203" pitchFamily="34" charset="0"/>
                <a:cs typeface="Segoe UI" panose="020B0502040204020203" pitchFamily="34" charset="0"/>
              </a:rPr>
              <a:t>Cache</a:t>
            </a:r>
            <a:endParaRPr lang="en-US" sz="3600" dirty="0">
              <a:solidFill>
                <a:srgbClr val="FFFFFF"/>
              </a:solidFill>
              <a:latin typeface="Segoe UI" panose="020B0502040204020203" pitchFamily="34" charset="0"/>
              <a:cs typeface="Segoe UI" panose="020B0502040204020203" pitchFamily="34" charset="0"/>
            </a:endParaRPr>
          </a:p>
        </p:txBody>
      </p:sp>
      <p:grpSp>
        <p:nvGrpSpPr>
          <p:cNvPr id="29" name="Group 28"/>
          <p:cNvGrpSpPr/>
          <p:nvPr/>
        </p:nvGrpSpPr>
        <p:grpSpPr>
          <a:xfrm>
            <a:off x="4144130" y="1234352"/>
            <a:ext cx="1236214" cy="2619549"/>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164099" y="4112588"/>
            <a:ext cx="1936469"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475095" y="4799148"/>
            <a:ext cx="505055" cy="485629"/>
          </a:xfrm>
          <a:prstGeom prst="rect">
            <a:avLst/>
          </a:prstGeom>
        </p:spPr>
      </p:pic>
      <p:pic>
        <p:nvPicPr>
          <p:cNvPr id="36" name="Picture 35"/>
          <p:cNvPicPr>
            <a:picLocks noChangeAspect="1"/>
          </p:cNvPicPr>
          <p:nvPr/>
        </p:nvPicPr>
        <p:blipFill>
          <a:blip r:embed="rId4"/>
          <a:stretch>
            <a:fillRect/>
          </a:stretch>
        </p:blipFill>
        <p:spPr>
          <a:xfrm>
            <a:off x="6475095" y="5388478"/>
            <a:ext cx="505055" cy="485629"/>
          </a:xfrm>
          <a:prstGeom prst="rect">
            <a:avLst/>
          </a:prstGeom>
        </p:spPr>
      </p:pic>
      <p:pic>
        <p:nvPicPr>
          <p:cNvPr id="37" name="Picture 36"/>
          <p:cNvPicPr>
            <a:picLocks noChangeAspect="1"/>
          </p:cNvPicPr>
          <p:nvPr/>
        </p:nvPicPr>
        <p:blipFill>
          <a:blip r:embed="rId4"/>
          <a:stretch>
            <a:fillRect/>
          </a:stretch>
        </p:blipFill>
        <p:spPr>
          <a:xfrm>
            <a:off x="6475095" y="5961352"/>
            <a:ext cx="505055" cy="485629"/>
          </a:xfrm>
          <a:prstGeom prst="rect">
            <a:avLst/>
          </a:prstGeom>
        </p:spPr>
      </p:pic>
      <p:sp>
        <p:nvSpPr>
          <p:cNvPr id="38" name="Can 37"/>
          <p:cNvSpPr/>
          <p:nvPr/>
        </p:nvSpPr>
        <p:spPr bwMode="auto">
          <a:xfrm>
            <a:off x="7106366" y="4801105"/>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39" name="Can 38"/>
          <p:cNvSpPr/>
          <p:nvPr/>
        </p:nvSpPr>
        <p:spPr bwMode="auto">
          <a:xfrm>
            <a:off x="7106365" y="5406969"/>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Can 39"/>
          <p:cNvSpPr/>
          <p:nvPr/>
        </p:nvSpPr>
        <p:spPr bwMode="auto">
          <a:xfrm>
            <a:off x="7106365" y="599288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41" name="Straight Arrow Connector 40"/>
          <p:cNvCxnSpPr>
            <a:stCxn id="30" idx="3"/>
            <a:endCxn id="16" idx="1"/>
          </p:cNvCxnSpPr>
          <p:nvPr/>
        </p:nvCxnSpPr>
        <p:spPr>
          <a:xfrm>
            <a:off x="5380344" y="2544127"/>
            <a:ext cx="78579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582860" y="5415121"/>
            <a:ext cx="561269" cy="724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380342" y="5422364"/>
            <a:ext cx="783756"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3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定義</a:t>
            </a:r>
            <a:r>
              <a:rPr lang="en-US" altLang="zh-TW" b="1" dirty="0" smtClean="0"/>
              <a:t>:</a:t>
            </a:r>
            <a:r>
              <a:rPr lang="zh-TW" altLang="en-US" b="1" dirty="0" smtClean="0"/>
              <a:t> 什麼是 </a:t>
            </a:r>
            <a:r>
              <a:rPr lang="en-US" altLang="zh-TW" b="1" dirty="0" smtClean="0"/>
              <a:t>“</a:t>
            </a:r>
            <a:r>
              <a:rPr lang="zh-TW" altLang="en-US" b="1" dirty="0" smtClean="0"/>
              <a:t>微服務</a:t>
            </a:r>
            <a:r>
              <a:rPr lang="en-US" altLang="zh-TW" b="1" dirty="0" smtClean="0"/>
              <a:t>”</a:t>
            </a:r>
            <a:r>
              <a:rPr lang="zh-TW" altLang="en-US" b="1" dirty="0" smtClean="0"/>
              <a:t> </a:t>
            </a:r>
            <a:r>
              <a:rPr lang="en-US" altLang="zh-TW" b="1" dirty="0" smtClean="0"/>
              <a:t>?</a:t>
            </a:r>
            <a:endParaRPr lang="zh-TW" altLang="en-US" b="1" dirty="0"/>
          </a:p>
        </p:txBody>
      </p:sp>
      <p:sp>
        <p:nvSpPr>
          <p:cNvPr id="3" name="內容版面配置區 2"/>
          <p:cNvSpPr>
            <a:spLocks noGrp="1"/>
          </p:cNvSpPr>
          <p:nvPr>
            <p:ph idx="1"/>
          </p:nvPr>
        </p:nvSpPr>
        <p:spPr/>
        <p:txBody>
          <a:bodyPr>
            <a:normAutofit/>
          </a:bodyPr>
          <a:lstStyle/>
          <a:p>
            <a:r>
              <a:rPr lang="zh-TW" altLang="en-US" sz="2400" dirty="0"/>
              <a:t>能獨立自主運作 </a:t>
            </a:r>
            <a:r>
              <a:rPr lang="en-US" altLang="zh-TW" sz="2400" dirty="0"/>
              <a:t>(</a:t>
            </a:r>
            <a:r>
              <a:rPr lang="zh-TW" altLang="en-US" sz="2400" dirty="0"/>
              <a:t>獨立佈署，升級，維護，改寫</a:t>
            </a:r>
            <a:r>
              <a:rPr lang="en-US" altLang="zh-TW" sz="2400" dirty="0"/>
              <a:t>)</a:t>
            </a:r>
          </a:p>
          <a:p>
            <a:endParaRPr lang="en-US" altLang="zh-TW" sz="2400" dirty="0"/>
          </a:p>
          <a:p>
            <a:r>
              <a:rPr lang="zh-TW" altLang="en-US" sz="2400" dirty="0"/>
              <a:t>包含程式 </a:t>
            </a:r>
            <a:r>
              <a:rPr lang="en-US" altLang="zh-TW" sz="2400" dirty="0"/>
              <a:t>(code)</a:t>
            </a:r>
            <a:r>
              <a:rPr lang="zh-TW" altLang="en-US" sz="2400" dirty="0"/>
              <a:t> 的執行，與狀態 </a:t>
            </a:r>
            <a:r>
              <a:rPr lang="en-US" altLang="zh-TW" sz="2400" dirty="0"/>
              <a:t>(state)</a:t>
            </a:r>
            <a:r>
              <a:rPr lang="zh-TW" altLang="en-US" sz="2400" dirty="0"/>
              <a:t> </a:t>
            </a:r>
            <a:endParaRPr lang="en-US" altLang="zh-TW" sz="2400" dirty="0"/>
          </a:p>
          <a:p>
            <a:endParaRPr lang="en-US" altLang="zh-TW" sz="2400" dirty="0"/>
          </a:p>
          <a:p>
            <a:r>
              <a:rPr lang="zh-TW" altLang="en-US" sz="2400" dirty="0"/>
              <a:t>微服務之間，必須透過定義好的介面溝通 </a:t>
            </a:r>
            <a:r>
              <a:rPr lang="en-US" altLang="zh-TW" sz="2400" dirty="0"/>
              <a:t>(API)</a:t>
            </a:r>
          </a:p>
          <a:p>
            <a:endParaRPr lang="en-US" altLang="zh-TW" sz="2400" dirty="0"/>
          </a:p>
          <a:p>
            <a:r>
              <a:rPr lang="zh-TW" altLang="en-US" sz="2400" dirty="0"/>
              <a:t>單一服務發生故障，系統仍能保持一致性與可用性</a:t>
            </a:r>
          </a:p>
        </p:txBody>
      </p:sp>
    </p:spTree>
    <p:extLst>
      <p:ext uri="{BB962C8B-B14F-4D97-AF65-F5344CB8AC3E}">
        <p14:creationId xmlns:p14="http://schemas.microsoft.com/office/powerpoint/2010/main" val="16877153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為何要採用 </a:t>
            </a:r>
            <a:r>
              <a:rPr lang="en-US" altLang="zh-TW" b="1" dirty="0" smtClean="0"/>
              <a:t>“</a:t>
            </a:r>
            <a:r>
              <a:rPr lang="zh-TW" altLang="en-US" b="1" dirty="0" smtClean="0"/>
              <a:t>微服務架構</a:t>
            </a:r>
            <a:r>
              <a:rPr lang="en-US" altLang="zh-TW" b="1" dirty="0" smtClean="0"/>
              <a:t>”</a:t>
            </a:r>
            <a:r>
              <a:rPr lang="zh-TW" altLang="en-US" b="1" dirty="0" smtClean="0"/>
              <a:t> </a:t>
            </a:r>
            <a:r>
              <a:rPr lang="en-US" altLang="zh-TW" b="1" dirty="0" smtClean="0"/>
              <a:t>?</a:t>
            </a:r>
            <a:br>
              <a:rPr lang="en-US" altLang="zh-TW" b="1" dirty="0" smtClean="0"/>
            </a:br>
            <a:r>
              <a:rPr lang="zh-TW" altLang="en-US" b="1" dirty="0" smtClean="0"/>
              <a:t>                           </a:t>
            </a:r>
            <a:r>
              <a:rPr lang="en-US" altLang="zh-TW" b="1" dirty="0" smtClean="0"/>
              <a:t>~</a:t>
            </a:r>
            <a:r>
              <a:rPr lang="zh-TW" altLang="en-US" b="1" dirty="0" smtClean="0"/>
              <a:t> </a:t>
            </a:r>
            <a:r>
              <a:rPr lang="en-US" altLang="zh-TW" b="1" dirty="0" smtClean="0"/>
              <a:t>“</a:t>
            </a:r>
            <a:r>
              <a:rPr lang="zh-TW" altLang="en-US" b="1" dirty="0"/>
              <a:t>小巧，並且專注做好每一件</a:t>
            </a:r>
            <a:r>
              <a:rPr lang="zh-TW" altLang="en-US" b="1" dirty="0" smtClean="0"/>
              <a:t>事</a:t>
            </a:r>
            <a:r>
              <a:rPr lang="en-US" altLang="zh-TW" b="1" dirty="0" smtClean="0"/>
              <a:t>”</a:t>
            </a:r>
            <a:endParaRPr lang="zh-TW" altLang="en-US" b="1" dirty="0"/>
          </a:p>
        </p:txBody>
      </p:sp>
      <p:sp>
        <p:nvSpPr>
          <p:cNvPr id="3" name="內容版面配置區 2"/>
          <p:cNvSpPr>
            <a:spLocks noGrp="1"/>
          </p:cNvSpPr>
          <p:nvPr>
            <p:ph idx="1"/>
          </p:nvPr>
        </p:nvSpPr>
        <p:spPr/>
        <p:txBody>
          <a:bodyPr>
            <a:noAutofit/>
          </a:bodyPr>
          <a:lstStyle/>
          <a:p>
            <a:r>
              <a:rPr lang="zh-TW" altLang="en-US" sz="2400" dirty="0"/>
              <a:t>確保系統架構的擴充性，不會成為將來營運的瓶頸</a:t>
            </a:r>
            <a:endParaRPr lang="en-US" altLang="zh-TW" sz="2400" dirty="0"/>
          </a:p>
          <a:p>
            <a:r>
              <a:rPr lang="zh-TW" altLang="en-US" sz="2400" dirty="0"/>
              <a:t>提升資源的使用率，降低營運成本</a:t>
            </a:r>
            <a:endParaRPr lang="en-US" altLang="zh-TW" sz="2400" dirty="0"/>
          </a:p>
          <a:p>
            <a:r>
              <a:rPr lang="zh-TW" altLang="en-US" sz="2400" dirty="0"/>
              <a:t>故障隔離，單一服務失敗可以降級功能，而不是整個系統掛掉。</a:t>
            </a:r>
            <a:endParaRPr lang="en-US" altLang="zh-TW" sz="2400" dirty="0"/>
          </a:p>
          <a:p>
            <a:r>
              <a:rPr lang="zh-TW" altLang="en-US" sz="2400" dirty="0"/>
              <a:t>讓數個小型團隊，各別負責服務的開發與維護</a:t>
            </a:r>
            <a:endParaRPr lang="en-US" altLang="zh-TW" sz="2400" dirty="0"/>
          </a:p>
          <a:p>
            <a:r>
              <a:rPr lang="zh-TW" altLang="en-US" sz="2400" dirty="0"/>
              <a:t>持續創新，每個服務可以允許使用不同的開發技術與框架 </a:t>
            </a:r>
            <a:r>
              <a:rPr lang="en-US" altLang="zh-TW" sz="2400" dirty="0"/>
              <a:t>(</a:t>
            </a:r>
            <a:r>
              <a:rPr lang="zh-TW" altLang="en-US" sz="2400" dirty="0"/>
              <a:t>可用最佳的技術開發，或是挑選最佳的服務</a:t>
            </a:r>
            <a:r>
              <a:rPr lang="en-US" altLang="zh-TW" sz="2400" dirty="0"/>
              <a:t>)</a:t>
            </a:r>
            <a:endParaRPr lang="zh-TW" altLang="en-US" sz="2400" dirty="0"/>
          </a:p>
        </p:txBody>
      </p:sp>
    </p:spTree>
    <p:extLst>
      <p:ext uri="{BB962C8B-B14F-4D97-AF65-F5344CB8AC3E}">
        <p14:creationId xmlns:p14="http://schemas.microsoft.com/office/powerpoint/2010/main" val="11636581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架構師</a:t>
            </a:r>
            <a:r>
              <a:rPr lang="en-US" altLang="zh-TW" sz="3200" b="1" dirty="0"/>
              <a:t>:</a:t>
            </a:r>
            <a:r>
              <a:rPr lang="zh-TW" altLang="en-US" sz="3200" b="1" dirty="0"/>
              <a:t> 如何將系統改為微服務架構的步驟</a:t>
            </a:r>
            <a:r>
              <a:rPr lang="en-US" altLang="zh-TW" sz="3200" b="1" dirty="0"/>
              <a:t>?</a:t>
            </a:r>
            <a:br>
              <a:rPr lang="en-US" altLang="zh-TW" sz="3200" b="1" dirty="0"/>
            </a:br>
            <a:endParaRPr lang="zh-TW" altLang="en-US" sz="3200" b="1" dirty="0"/>
          </a:p>
        </p:txBody>
      </p:sp>
      <p:sp>
        <p:nvSpPr>
          <p:cNvPr id="3" name="內容版面配置區 2"/>
          <p:cNvSpPr>
            <a:spLocks noGrp="1"/>
          </p:cNvSpPr>
          <p:nvPr>
            <p:ph idx="1"/>
          </p:nvPr>
        </p:nvSpPr>
        <p:spPr>
          <a:xfrm>
            <a:off x="1981200" y="1700464"/>
            <a:ext cx="7772400" cy="4708358"/>
          </a:xfrm>
        </p:spPr>
        <p:txBody>
          <a:bodyPr>
            <a:noAutofit/>
          </a:bodyPr>
          <a:lstStyle/>
          <a:p>
            <a:r>
              <a:rPr lang="zh-TW" altLang="en-US" sz="2400" dirty="0"/>
              <a:t>檢視現有的系統，</a:t>
            </a:r>
            <a:r>
              <a:rPr lang="zh-TW" altLang="en-US" sz="2400" b="1" dirty="0">
                <a:solidFill>
                  <a:srgbClr val="FFFF00"/>
                </a:solidFill>
              </a:rPr>
              <a:t>定義服務的邊界</a:t>
            </a:r>
            <a:r>
              <a:rPr lang="zh-TW" altLang="en-US" sz="2400" dirty="0"/>
              <a:t>，分割為數個獨立運作的服務</a:t>
            </a:r>
            <a:endParaRPr lang="en-US" altLang="zh-TW" sz="2000" dirty="0"/>
          </a:p>
          <a:p>
            <a:r>
              <a:rPr lang="zh-TW" altLang="en-US" sz="2400" dirty="0"/>
              <a:t>系統擴充的三個面向 </a:t>
            </a:r>
            <a:r>
              <a:rPr lang="en-US" altLang="zh-TW" sz="2400" dirty="0"/>
              <a:t>(</a:t>
            </a:r>
            <a:r>
              <a:rPr lang="zh-TW" altLang="en-US" sz="2400" b="1" dirty="0">
                <a:solidFill>
                  <a:srgbClr val="FFFF00"/>
                </a:solidFill>
              </a:rPr>
              <a:t>依這樣的需求切割服務</a:t>
            </a:r>
            <a:r>
              <a:rPr lang="en-US" altLang="zh-TW" sz="2400" dirty="0"/>
              <a:t>):</a:t>
            </a:r>
          </a:p>
          <a:p>
            <a:pPr lvl="1"/>
            <a:r>
              <a:rPr lang="zh-TW" altLang="en-US" sz="2000" dirty="0"/>
              <a:t>複製同樣的服務 </a:t>
            </a:r>
            <a:r>
              <a:rPr lang="en-US" altLang="zh-TW" sz="2000" dirty="0"/>
              <a:t>(scale by cloning)</a:t>
            </a:r>
          </a:p>
          <a:p>
            <a:pPr lvl="1"/>
            <a:r>
              <a:rPr lang="zh-TW" altLang="en-US" sz="2000" dirty="0"/>
              <a:t>垂直分割 </a:t>
            </a:r>
            <a:r>
              <a:rPr lang="en-US" altLang="zh-TW" sz="2000" dirty="0"/>
              <a:t>(functional</a:t>
            </a:r>
            <a:r>
              <a:rPr lang="zh-TW" altLang="en-US" sz="2000" dirty="0"/>
              <a:t> </a:t>
            </a:r>
            <a:r>
              <a:rPr lang="en-US" altLang="zh-TW" sz="2000" dirty="0"/>
              <a:t>decomposition)</a:t>
            </a:r>
          </a:p>
          <a:p>
            <a:pPr lvl="1"/>
            <a:r>
              <a:rPr lang="zh-TW" altLang="en-US" sz="2000" dirty="0"/>
              <a:t>水平分割 </a:t>
            </a:r>
            <a:r>
              <a:rPr lang="en-US" altLang="zh-TW" sz="2000" dirty="0"/>
              <a:t>(splitting similar things)</a:t>
            </a:r>
          </a:p>
          <a:p>
            <a:r>
              <a:rPr lang="zh-TW" altLang="en-US" sz="2400" dirty="0"/>
              <a:t>透過</a:t>
            </a:r>
            <a:r>
              <a:rPr lang="zh-TW" altLang="en-US" sz="2400" b="1" dirty="0">
                <a:solidFill>
                  <a:srgbClr val="FFFF00"/>
                </a:solidFill>
              </a:rPr>
              <a:t>基礎服務自動化工具</a:t>
            </a:r>
            <a:r>
              <a:rPr lang="zh-TW" altLang="en-US" sz="2400" dirty="0"/>
              <a:t>，來管理及佈署服務</a:t>
            </a:r>
            <a:endParaRPr lang="en-US" altLang="zh-TW" sz="2400" dirty="0"/>
          </a:p>
          <a:p>
            <a:pPr lvl="1"/>
            <a:r>
              <a:rPr lang="en-US" altLang="zh-TW" sz="2000" dirty="0"/>
              <a:t>Infrastructure as code</a:t>
            </a:r>
          </a:p>
          <a:p>
            <a:pPr lvl="1"/>
            <a:r>
              <a:rPr lang="zh-TW" altLang="en-US" sz="2000" dirty="0"/>
              <a:t>採用 </a:t>
            </a:r>
            <a:r>
              <a:rPr lang="en-US" altLang="zh-TW" sz="2000" dirty="0"/>
              <a:t>“</a:t>
            </a:r>
            <a:r>
              <a:rPr lang="zh-TW" altLang="en-US" sz="2000" dirty="0"/>
              <a:t>不可變的 </a:t>
            </a:r>
            <a:r>
              <a:rPr lang="en-US" altLang="zh-TW" sz="2000" dirty="0"/>
              <a:t>SERVER”</a:t>
            </a:r>
            <a:r>
              <a:rPr lang="zh-TW" altLang="en-US" sz="2000" dirty="0"/>
              <a:t> </a:t>
            </a:r>
            <a:r>
              <a:rPr lang="en-US" altLang="zh-TW" sz="2000" dirty="0"/>
              <a:t>(Immutable</a:t>
            </a:r>
            <a:r>
              <a:rPr lang="zh-TW" altLang="en-US" sz="2000" dirty="0"/>
              <a:t> </a:t>
            </a:r>
            <a:r>
              <a:rPr lang="en-US" altLang="zh-TW" sz="2000" dirty="0"/>
              <a:t>Servers) </a:t>
            </a:r>
            <a:r>
              <a:rPr lang="zh-TW" altLang="en-US" sz="2000" dirty="0"/>
              <a:t>來佈署服務</a:t>
            </a:r>
            <a:endParaRPr lang="en-US" altLang="zh-TW" sz="2000" dirty="0"/>
          </a:p>
          <a:p>
            <a:pPr lvl="1"/>
            <a:r>
              <a:rPr lang="zh-TW" altLang="en-US" sz="2000" dirty="0"/>
              <a:t>採用 </a:t>
            </a:r>
            <a:r>
              <a:rPr lang="en-US" altLang="zh-TW" sz="2000" dirty="0"/>
              <a:t>container orchestration tools </a:t>
            </a:r>
            <a:r>
              <a:rPr lang="zh-TW" altLang="en-US" sz="2000" dirty="0"/>
              <a:t>來管理服務</a:t>
            </a:r>
          </a:p>
        </p:txBody>
      </p:sp>
    </p:spTree>
    <p:extLst>
      <p:ext uri="{BB962C8B-B14F-4D97-AF65-F5344CB8AC3E}">
        <p14:creationId xmlns:p14="http://schemas.microsoft.com/office/powerpoint/2010/main" val="5411241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2" name="標題 1"/>
          <p:cNvSpPr>
            <a:spLocks noGrp="1"/>
          </p:cNvSpPr>
          <p:nvPr>
            <p:ph type="title"/>
          </p:nvPr>
        </p:nvSpPr>
        <p:spPr/>
        <p:txBody>
          <a:bodyPr/>
          <a:lstStyle/>
          <a:p>
            <a:endParaRPr lang="zh-TW" altLang="en-US"/>
          </a:p>
        </p:txBody>
      </p:sp>
      <p:pic>
        <p:nvPicPr>
          <p:cNvPr id="2050" name="Picture 2" descr="Designing Fine-Grained Syst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203" y="438437"/>
            <a:ext cx="4478395" cy="587565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584960" y="6417519"/>
            <a:ext cx="739638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http://shop.oreilly.com/product/0636920033158.do?sortby=publicationDate</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75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最適合微服務架構的佈署方式</a:t>
            </a:r>
            <a:r>
              <a:rPr lang="en-US" altLang="zh-TW" dirty="0" smtClean="0"/>
              <a:t>: </a:t>
            </a:r>
            <a:r>
              <a:rPr lang="zh-TW" altLang="en-US" dirty="0" smtClean="0"/>
              <a:t>容器化技術</a:t>
            </a:r>
            <a:endParaRPr lang="en-US" altLang="zh-TW" dirty="0" smtClean="0"/>
          </a:p>
        </p:txBody>
      </p:sp>
    </p:spTree>
    <p:extLst>
      <p:ext uri="{BB962C8B-B14F-4D97-AF65-F5344CB8AC3E}">
        <p14:creationId xmlns:p14="http://schemas.microsoft.com/office/powerpoint/2010/main" val="24601163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微服務佈署</a:t>
            </a:r>
            <a:r>
              <a:rPr lang="en-US" altLang="zh-TW" dirty="0" smtClean="0"/>
              <a:t>:</a:t>
            </a:r>
            <a:r>
              <a:rPr lang="zh-TW" altLang="en-US" dirty="0" smtClean="0"/>
              <a:t> 使用容器技術 </a:t>
            </a:r>
            <a:r>
              <a:rPr lang="en-US" altLang="zh-TW" dirty="0" smtClean="0"/>
              <a:t>(container)</a:t>
            </a:r>
            <a:endParaRPr lang="zh-TW" altLang="en-US" dirty="0"/>
          </a:p>
        </p:txBody>
      </p:sp>
      <p:sp>
        <p:nvSpPr>
          <p:cNvPr id="5" name="文字版面配置區 4"/>
          <p:cNvSpPr>
            <a:spLocks noGrp="1"/>
          </p:cNvSpPr>
          <p:nvPr>
            <p:ph type="body" idx="1"/>
          </p:nvPr>
        </p:nvSpPr>
        <p:spPr/>
        <p:txBody>
          <a:bodyPr/>
          <a:lstStyle/>
          <a:p>
            <a:endParaRPr lang="zh-TW" altLang="en-US"/>
          </a:p>
        </p:txBody>
      </p:sp>
      <p:pic>
        <p:nvPicPr>
          <p:cNvPr id="1026" name="Picture 2" descr="http://i.epochtimes.com/assets/uploads/2005/12/5122616300711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1" y="507617"/>
            <a:ext cx="5286131" cy="353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5200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312986" y="-77155"/>
            <a:ext cx="9549504" cy="6631334"/>
          </a:xfrm>
          <a:prstGeom prst="rect">
            <a:avLst/>
          </a:prstGeom>
        </p:spPr>
      </p:pic>
      <p:sp>
        <p:nvSpPr>
          <p:cNvPr id="5" name="文字方塊 4"/>
          <p:cNvSpPr txBox="1"/>
          <p:nvPr/>
        </p:nvSpPr>
        <p:spPr>
          <a:xfrm>
            <a:off x="1524000" y="6529073"/>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8089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b="1" dirty="0"/>
              <a:t>用統一規格封裝微服務，統一佈署與管理</a:t>
            </a:r>
            <a:r>
              <a:rPr lang="en-US" altLang="zh-TW" sz="3200" b="1" dirty="0"/>
              <a:t/>
            </a:r>
            <a:br>
              <a:rPr lang="en-US" altLang="zh-TW" sz="3200" b="1" dirty="0"/>
            </a:br>
            <a:r>
              <a:rPr lang="en-US" altLang="zh-TW" sz="3200" b="1" dirty="0"/>
              <a:t>(Infrastructure as code)</a:t>
            </a:r>
            <a:br>
              <a:rPr lang="en-US" altLang="zh-TW" sz="3200" b="1" dirty="0"/>
            </a:br>
            <a:endParaRPr lang="zh-TW" altLang="en-US" sz="3200" b="1" dirty="0"/>
          </a:p>
        </p:txBody>
      </p:sp>
      <p:sp>
        <p:nvSpPr>
          <p:cNvPr id="3" name="內容版面配置區 2"/>
          <p:cNvSpPr>
            <a:spLocks noGrp="1"/>
          </p:cNvSpPr>
          <p:nvPr>
            <p:ph idx="1"/>
          </p:nvPr>
        </p:nvSpPr>
        <p:spPr>
          <a:xfrm>
            <a:off x="1981200" y="1757058"/>
            <a:ext cx="7772400" cy="4419154"/>
          </a:xfrm>
        </p:spPr>
        <p:txBody>
          <a:bodyPr>
            <a:noAutofit/>
          </a:bodyPr>
          <a:lstStyle/>
          <a:p>
            <a:r>
              <a:rPr lang="en-US" altLang="zh-TW" sz="2400" dirty="0"/>
              <a:t>Container image </a:t>
            </a:r>
            <a:r>
              <a:rPr lang="zh-TW" altLang="en-US" sz="2400" dirty="0"/>
              <a:t>被產生 </a:t>
            </a:r>
            <a:r>
              <a:rPr lang="en-US" altLang="zh-TW" sz="2400" dirty="0"/>
              <a:t>(Build)</a:t>
            </a:r>
            <a:r>
              <a:rPr lang="zh-TW" altLang="en-US" sz="2400" dirty="0"/>
              <a:t> 之後，統一放到儲存庫 </a:t>
            </a:r>
            <a:r>
              <a:rPr lang="en-US" altLang="zh-TW" sz="2400" dirty="0"/>
              <a:t>(Push to Register)</a:t>
            </a:r>
            <a:r>
              <a:rPr lang="zh-TW" altLang="en-US" sz="2400" dirty="0"/>
              <a:t>。佈署時可以直接取用 </a:t>
            </a:r>
            <a:r>
              <a:rPr lang="en-US" altLang="zh-TW" sz="2400" dirty="0"/>
              <a:t>(Pull</a:t>
            </a:r>
            <a:r>
              <a:rPr lang="zh-TW" altLang="en-US" sz="2400" dirty="0"/>
              <a:t> </a:t>
            </a:r>
            <a:r>
              <a:rPr lang="en-US" altLang="zh-TW" sz="2400" dirty="0"/>
              <a:t>&amp;</a:t>
            </a:r>
            <a:r>
              <a:rPr lang="zh-TW" altLang="en-US" sz="2400" dirty="0"/>
              <a:t> </a:t>
            </a:r>
            <a:r>
              <a:rPr lang="en-US" altLang="zh-TW" sz="2400" dirty="0"/>
              <a:t>Run)</a:t>
            </a:r>
            <a:r>
              <a:rPr lang="zh-TW" altLang="en-US" sz="2400" dirty="0"/>
              <a:t>。</a:t>
            </a:r>
            <a:endParaRPr lang="en-US" altLang="zh-TW" sz="2400" dirty="0"/>
          </a:p>
          <a:p>
            <a:r>
              <a:rPr lang="zh-TW" altLang="en-US" sz="2400" dirty="0"/>
              <a:t>將 </a:t>
            </a:r>
            <a:r>
              <a:rPr lang="en-US" altLang="zh-TW" sz="2400" dirty="0"/>
              <a:t>application </a:t>
            </a:r>
            <a:r>
              <a:rPr lang="zh-TW" altLang="en-US" sz="2400" dirty="0"/>
              <a:t>封裝成 </a:t>
            </a:r>
            <a:r>
              <a:rPr lang="en-US" altLang="zh-TW" sz="2400" dirty="0"/>
              <a:t>container</a:t>
            </a:r>
            <a:r>
              <a:rPr lang="zh-TW" altLang="en-US" sz="2400" dirty="0"/>
              <a:t> </a:t>
            </a:r>
            <a:r>
              <a:rPr lang="en-US" altLang="zh-TW" sz="2400" dirty="0"/>
              <a:t>images. </a:t>
            </a:r>
            <a:r>
              <a:rPr lang="zh-TW" altLang="en-US" sz="2400" dirty="0"/>
              <a:t>只允許這些操作</a:t>
            </a:r>
            <a:r>
              <a:rPr lang="en-US" altLang="zh-TW" sz="2400" dirty="0"/>
              <a:t>:</a:t>
            </a:r>
          </a:p>
          <a:p>
            <a:pPr lvl="1"/>
            <a:r>
              <a:rPr lang="zh-TW" altLang="en-US" sz="2000" dirty="0"/>
              <a:t>控制能使用的運算資源 </a:t>
            </a:r>
            <a:r>
              <a:rPr lang="en-US" altLang="zh-TW" sz="2000" dirty="0"/>
              <a:t>(CPU, Memory)</a:t>
            </a:r>
          </a:p>
          <a:p>
            <a:pPr lvl="1"/>
            <a:r>
              <a:rPr lang="zh-TW" altLang="en-US" sz="2000" dirty="0"/>
              <a:t>控制網路連線 </a:t>
            </a:r>
            <a:r>
              <a:rPr lang="en-US" altLang="zh-TW" sz="2000" dirty="0"/>
              <a:t>(Port</a:t>
            </a:r>
            <a:r>
              <a:rPr lang="zh-TW" altLang="en-US" sz="2000" dirty="0"/>
              <a:t> </a:t>
            </a:r>
            <a:r>
              <a:rPr lang="en-US" altLang="zh-TW" sz="2000" dirty="0"/>
              <a:t>Mapping, Container Links)</a:t>
            </a:r>
          </a:p>
          <a:p>
            <a:pPr lvl="1"/>
            <a:r>
              <a:rPr lang="zh-TW" altLang="en-US" sz="2000" dirty="0"/>
              <a:t>控制資料的儲存 </a:t>
            </a:r>
            <a:r>
              <a:rPr lang="en-US" altLang="zh-TW" sz="2000" dirty="0"/>
              <a:t>(Volumes)</a:t>
            </a:r>
          </a:p>
          <a:p>
            <a:pPr lvl="1"/>
            <a:r>
              <a:rPr lang="zh-TW" altLang="en-US" sz="2000" dirty="0"/>
              <a:t>控制環境變數 </a:t>
            </a:r>
            <a:r>
              <a:rPr lang="en-US" altLang="zh-TW" sz="2000" dirty="0"/>
              <a:t>(Environment Variables)</a:t>
            </a:r>
          </a:p>
          <a:p>
            <a:pPr lvl="1"/>
            <a:r>
              <a:rPr lang="zh-TW" altLang="en-US" sz="2000" dirty="0"/>
              <a:t>控制 </a:t>
            </a:r>
            <a:r>
              <a:rPr lang="en-US" altLang="zh-TW" sz="2000" dirty="0"/>
              <a:t>Container </a:t>
            </a:r>
            <a:r>
              <a:rPr lang="zh-TW" altLang="en-US" sz="2000" dirty="0"/>
              <a:t>的執行狀態</a:t>
            </a:r>
            <a:r>
              <a:rPr lang="en-US" altLang="zh-TW" sz="2000" dirty="0"/>
              <a:t> (start / stop / pause / continue)</a:t>
            </a:r>
          </a:p>
          <a:p>
            <a:r>
              <a:rPr lang="en-US" altLang="zh-TW" sz="2400" dirty="0"/>
              <a:t>Container </a:t>
            </a:r>
            <a:r>
              <a:rPr lang="zh-TW" altLang="en-US" sz="2400" dirty="0"/>
              <a:t>被產生之後就不允許再修改。已佈署的服務若要異動，唯一的方式是重新 </a:t>
            </a:r>
            <a:r>
              <a:rPr lang="en-US" altLang="zh-TW" sz="2400" dirty="0"/>
              <a:t>BUILD</a:t>
            </a:r>
            <a:r>
              <a:rPr lang="zh-TW" altLang="en-US" sz="2400" dirty="0"/>
              <a:t> </a:t>
            </a:r>
            <a:r>
              <a:rPr lang="en-US" altLang="zh-TW" sz="2400" dirty="0"/>
              <a:t>&gt;</a:t>
            </a:r>
            <a:r>
              <a:rPr lang="zh-TW" altLang="en-US" sz="2400" dirty="0"/>
              <a:t> </a:t>
            </a:r>
            <a:r>
              <a:rPr lang="en-US" altLang="zh-TW" sz="2400" dirty="0"/>
              <a:t>SHIP</a:t>
            </a:r>
            <a:r>
              <a:rPr lang="zh-TW" altLang="en-US" sz="2400" dirty="0"/>
              <a:t> </a:t>
            </a:r>
            <a:r>
              <a:rPr lang="en-US" altLang="zh-TW" sz="2400" dirty="0"/>
              <a:t>&gt;</a:t>
            </a:r>
            <a:r>
              <a:rPr lang="zh-TW" altLang="en-US" sz="2400" dirty="0"/>
              <a:t> </a:t>
            </a:r>
            <a:r>
              <a:rPr lang="en-US" altLang="zh-TW" sz="2400" dirty="0"/>
              <a:t>RUN</a:t>
            </a:r>
            <a:r>
              <a:rPr lang="zh-TW" altLang="en-US" sz="2400" dirty="0"/>
              <a:t>。</a:t>
            </a:r>
            <a:endParaRPr lang="en-US" altLang="zh-TW" sz="2400" dirty="0"/>
          </a:p>
        </p:txBody>
      </p:sp>
    </p:spTree>
    <p:extLst>
      <p:ext uri="{BB962C8B-B14F-4D97-AF65-F5344CB8AC3E}">
        <p14:creationId xmlns:p14="http://schemas.microsoft.com/office/powerpoint/2010/main" val="2889842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我們的 </a:t>
            </a:r>
            <a:r>
              <a:rPr lang="en-US" altLang="zh-TW" dirty="0" smtClean="0"/>
              <a:t>"</a:t>
            </a:r>
            <a:r>
              <a:rPr lang="zh-TW" altLang="en-US" dirty="0" smtClean="0"/>
              <a:t>單體式</a:t>
            </a:r>
            <a:r>
              <a:rPr lang="en-US" altLang="zh-TW" dirty="0" smtClean="0"/>
              <a:t>"</a:t>
            </a:r>
            <a:r>
              <a:rPr lang="zh-TW" altLang="en-US" dirty="0" smtClean="0"/>
              <a:t> 系統有多複雜</a:t>
            </a:r>
            <a:r>
              <a:rPr lang="en-US" altLang="zh-TW" dirty="0" smtClean="0"/>
              <a:t>?</a:t>
            </a:r>
            <a:endParaRPr lang="zh-TW" altLang="en-US" dirty="0"/>
          </a:p>
        </p:txBody>
      </p:sp>
      <p:sp>
        <p:nvSpPr>
          <p:cNvPr id="4" name="內容版面配置區 3"/>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TW" dirty="0" smtClean="0"/>
              <a:t> ASP.NET Web Form</a:t>
            </a:r>
          </a:p>
          <a:p>
            <a:pPr>
              <a:buFont typeface="Wingdings" panose="05000000000000000000" pitchFamily="2" charset="2"/>
              <a:buChar char="p"/>
            </a:pPr>
            <a:r>
              <a:rPr lang="zh-TW" altLang="en-US" dirty="0" smtClean="0"/>
              <a:t> 共有 </a:t>
            </a:r>
            <a:r>
              <a:rPr lang="en-US" altLang="zh-TW" b="1" dirty="0" smtClean="0">
                <a:solidFill>
                  <a:srgbClr val="FF0000"/>
                </a:solidFill>
              </a:rPr>
              <a:t>3000</a:t>
            </a:r>
            <a:r>
              <a:rPr lang="en-US" altLang="zh-TW" dirty="0" smtClean="0"/>
              <a:t>+</a:t>
            </a:r>
            <a:r>
              <a:rPr lang="zh-TW" altLang="en-US" dirty="0" smtClean="0"/>
              <a:t> 個頁面與控制項 </a:t>
            </a:r>
            <a:r>
              <a:rPr lang="en-US" altLang="zh-TW" dirty="0" smtClean="0"/>
              <a:t>(.</a:t>
            </a:r>
            <a:r>
              <a:rPr lang="en-US" altLang="zh-TW" dirty="0" err="1" smtClean="0"/>
              <a:t>aspx</a:t>
            </a:r>
            <a:r>
              <a:rPr lang="en-US" altLang="zh-TW" dirty="0" smtClean="0"/>
              <a:t> + .</a:t>
            </a:r>
            <a:r>
              <a:rPr lang="en-US" altLang="zh-TW" dirty="0" err="1" smtClean="0"/>
              <a:t>ascx</a:t>
            </a:r>
            <a:r>
              <a:rPr lang="en-US" altLang="zh-TW" dirty="0" smtClean="0"/>
              <a:t>)</a:t>
            </a:r>
          </a:p>
          <a:p>
            <a:pPr>
              <a:buFont typeface="Wingdings" panose="05000000000000000000" pitchFamily="2" charset="2"/>
              <a:buChar char="p"/>
            </a:pPr>
            <a:r>
              <a:rPr lang="en-US" altLang="zh-TW" dirty="0"/>
              <a:t> </a:t>
            </a:r>
            <a:r>
              <a:rPr lang="en-US" altLang="zh-TW" dirty="0" smtClean="0"/>
              <a:t>Web Sites </a:t>
            </a:r>
            <a:r>
              <a:rPr lang="zh-TW" altLang="en-US" dirty="0" smtClean="0"/>
              <a:t>內有 </a:t>
            </a:r>
            <a:r>
              <a:rPr lang="en-US" altLang="zh-TW" b="1" dirty="0" smtClean="0">
                <a:solidFill>
                  <a:srgbClr val="FF0000"/>
                </a:solidFill>
              </a:rPr>
              <a:t>4500</a:t>
            </a:r>
            <a:r>
              <a:rPr lang="en-US" altLang="zh-TW" dirty="0" smtClean="0"/>
              <a:t>+ Code Files ( .</a:t>
            </a:r>
            <a:r>
              <a:rPr lang="en-US" altLang="zh-TW" dirty="0" err="1" smtClean="0"/>
              <a:t>cs</a:t>
            </a:r>
            <a:r>
              <a:rPr lang="en-US" altLang="zh-TW" dirty="0"/>
              <a:t> </a:t>
            </a:r>
            <a:r>
              <a:rPr lang="en-US" altLang="zh-TW" dirty="0" smtClean="0"/>
              <a:t>)</a:t>
            </a:r>
          </a:p>
          <a:p>
            <a:pPr>
              <a:buFont typeface="Wingdings" panose="05000000000000000000" pitchFamily="2" charset="2"/>
              <a:buChar char="p"/>
            </a:pPr>
            <a:r>
              <a:rPr lang="en-US" altLang="zh-TW" dirty="0"/>
              <a:t> </a:t>
            </a:r>
            <a:r>
              <a:rPr lang="zh-TW" altLang="en-US" dirty="0" smtClean="0"/>
              <a:t>超過 </a:t>
            </a:r>
            <a:r>
              <a:rPr lang="en-US" altLang="zh-TW" b="1" dirty="0" smtClean="0">
                <a:solidFill>
                  <a:srgbClr val="FF0000"/>
                </a:solidFill>
              </a:rPr>
              <a:t>800,000</a:t>
            </a:r>
            <a:r>
              <a:rPr lang="zh-TW" altLang="en-US" dirty="0" smtClean="0"/>
              <a:t> 行 </a:t>
            </a:r>
            <a:r>
              <a:rPr lang="en-US" altLang="zh-TW" dirty="0" smtClean="0"/>
              <a:t>source codes</a:t>
            </a:r>
          </a:p>
          <a:p>
            <a:pPr>
              <a:buFont typeface="Wingdings" panose="05000000000000000000" pitchFamily="2" charset="2"/>
              <a:buChar char="p"/>
            </a:pPr>
            <a:endParaRPr lang="en-US" altLang="zh-TW" dirty="0"/>
          </a:p>
          <a:p>
            <a:pPr>
              <a:buFont typeface="Wingdings" panose="05000000000000000000" pitchFamily="2" charset="2"/>
              <a:buChar char="p"/>
            </a:pPr>
            <a:r>
              <a:rPr lang="en-US" altLang="zh-TW" dirty="0" smtClean="0"/>
              <a:t> Build Web Sites </a:t>
            </a:r>
            <a:r>
              <a:rPr lang="zh-TW" altLang="en-US" dirty="0" smtClean="0"/>
              <a:t>需要 </a:t>
            </a:r>
            <a:r>
              <a:rPr lang="en-US" altLang="zh-TW" b="1" dirty="0" smtClean="0">
                <a:solidFill>
                  <a:srgbClr val="FF0000"/>
                </a:solidFill>
              </a:rPr>
              <a:t>35</a:t>
            </a:r>
            <a:r>
              <a:rPr lang="zh-TW" altLang="en-US" dirty="0" smtClean="0"/>
              <a:t> 分鐘 </a:t>
            </a:r>
            <a:r>
              <a:rPr lang="en-US" altLang="zh-TW" dirty="0" smtClean="0"/>
              <a:t>(i5, 8G, SSD)</a:t>
            </a:r>
          </a:p>
          <a:p>
            <a:pPr>
              <a:buFont typeface="Wingdings" panose="05000000000000000000" pitchFamily="2" charset="2"/>
              <a:buChar char="p"/>
            </a:pPr>
            <a:r>
              <a:rPr lang="en-US" altLang="zh-TW" dirty="0" smtClean="0"/>
              <a:t> CI + CD </a:t>
            </a:r>
            <a:r>
              <a:rPr lang="zh-TW" altLang="en-US" dirty="0" smtClean="0"/>
              <a:t>需要花費 </a:t>
            </a:r>
            <a:r>
              <a:rPr lang="en-US" altLang="zh-TW" b="1" dirty="0" smtClean="0">
                <a:solidFill>
                  <a:srgbClr val="FF0000"/>
                </a:solidFill>
              </a:rPr>
              <a:t>85</a:t>
            </a:r>
            <a:r>
              <a:rPr lang="en-US" altLang="zh-TW" dirty="0" smtClean="0"/>
              <a:t> </a:t>
            </a:r>
            <a:r>
              <a:rPr lang="zh-TW" altLang="en-US" dirty="0" smtClean="0"/>
              <a:t>分鐘</a:t>
            </a:r>
            <a:endParaRPr lang="zh-TW" altLang="en-US" dirty="0"/>
          </a:p>
        </p:txBody>
      </p:sp>
    </p:spTree>
    <p:extLst>
      <p:ext uri="{BB962C8B-B14F-4D97-AF65-F5344CB8AC3E}">
        <p14:creationId xmlns:p14="http://schemas.microsoft.com/office/powerpoint/2010/main" val="35471997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5" y="437073"/>
            <a:ext cx="10416264" cy="586594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503879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1645"/>
            <a:ext cx="10726615" cy="606686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718985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0623"/>
            <a:ext cx="10937631" cy="61478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99501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Top 5 Benefits of </a:t>
            </a:r>
            <a:r>
              <a:rPr lang="en-US" altLang="zh-TW" sz="3200" b="1" dirty="0" smtClean="0"/>
              <a:t>Docker</a:t>
            </a:r>
            <a:endParaRPr lang="zh-TW" altLang="en-US" sz="3200" dirty="0"/>
          </a:p>
        </p:txBody>
      </p:sp>
      <p:sp>
        <p:nvSpPr>
          <p:cNvPr id="3" name="內容版面配置區 2"/>
          <p:cNvSpPr>
            <a:spLocks noGrp="1"/>
          </p:cNvSpPr>
          <p:nvPr>
            <p:ph idx="1"/>
          </p:nvPr>
        </p:nvSpPr>
        <p:spPr/>
        <p:txBody>
          <a:bodyPr>
            <a:normAutofit/>
          </a:bodyPr>
          <a:lstStyle/>
          <a:p>
            <a:r>
              <a:rPr lang="en-US" altLang="zh-TW" sz="3200" dirty="0"/>
              <a:t>Benefit 1: Solve "Works on My Machine" </a:t>
            </a:r>
            <a:r>
              <a:rPr lang="en-US" altLang="zh-TW" sz="3200" dirty="0" smtClean="0"/>
              <a:t>Syndrome</a:t>
            </a:r>
          </a:p>
          <a:p>
            <a:r>
              <a:rPr lang="en-US" altLang="zh-TW" sz="3200" dirty="0"/>
              <a:t>Benefit 2: </a:t>
            </a:r>
            <a:r>
              <a:rPr lang="en-US" altLang="zh-TW" sz="3200" dirty="0" smtClean="0"/>
              <a:t>Security</a:t>
            </a:r>
          </a:p>
          <a:p>
            <a:r>
              <a:rPr lang="en-US" altLang="zh-TW" sz="3200" dirty="0"/>
              <a:t>Benefit 3: Faster Time to Market with </a:t>
            </a:r>
            <a:r>
              <a:rPr lang="en-US" altLang="zh-TW" sz="3200" dirty="0" err="1" smtClean="0"/>
              <a:t>Microservices</a:t>
            </a:r>
            <a:endParaRPr lang="en-US" altLang="zh-TW" sz="3200" dirty="0" smtClean="0"/>
          </a:p>
          <a:p>
            <a:r>
              <a:rPr lang="en-US" altLang="zh-TW" sz="3200" dirty="0"/>
              <a:t>Benefit 4: Unlock the </a:t>
            </a:r>
            <a:r>
              <a:rPr lang="en-US" altLang="zh-TW" sz="3200" dirty="0" smtClean="0"/>
              <a:t>Ecosystem</a:t>
            </a:r>
          </a:p>
          <a:p>
            <a:r>
              <a:rPr lang="en-US" altLang="zh-TW" sz="3200" dirty="0"/>
              <a:t>Benefit 5: "Developed in the Open"</a:t>
            </a:r>
            <a:endParaRPr lang="zh-TW" altLang="en-US" sz="3200" dirty="0"/>
          </a:p>
        </p:txBody>
      </p:sp>
      <p:sp>
        <p:nvSpPr>
          <p:cNvPr id="4" name="文字方塊 3"/>
          <p:cNvSpPr txBox="1"/>
          <p:nvPr/>
        </p:nvSpPr>
        <p:spPr>
          <a:xfrm>
            <a:off x="449943" y="6328229"/>
            <a:ext cx="5247975" cy="369332"/>
          </a:xfrm>
          <a:prstGeom prst="rect">
            <a:avLst/>
          </a:prstGeom>
          <a:noFill/>
        </p:spPr>
        <p:txBody>
          <a:bodyPr wrap="none" rtlCol="0">
            <a:spAutoFit/>
          </a:bodyPr>
          <a:lstStyle/>
          <a:p>
            <a:r>
              <a:rPr lang="en-US" altLang="zh-TW" dirty="0"/>
              <a:t>http://www.johnzaccone.io/top-5-benefits-of-docker/</a:t>
            </a:r>
            <a:endParaRPr lang="zh-TW" altLang="en-US" dirty="0"/>
          </a:p>
        </p:txBody>
      </p:sp>
    </p:spTree>
    <p:extLst>
      <p:ext uri="{BB962C8B-B14F-4D97-AF65-F5344CB8AC3E}">
        <p14:creationId xmlns:p14="http://schemas.microsoft.com/office/powerpoint/2010/main" val="12042759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build, (ship) and run asp.net app</a:t>
            </a:r>
            <a:endParaRPr lang="zh-TW" altLang="en-US" dirty="0"/>
          </a:p>
        </p:txBody>
      </p:sp>
      <p:sp>
        <p:nvSpPr>
          <p:cNvPr id="5" name="文字版面配置區 4"/>
          <p:cNvSpPr>
            <a:spLocks noGrp="1"/>
          </p:cNvSpPr>
          <p:nvPr>
            <p:ph type="body" idx="1"/>
          </p:nvPr>
        </p:nvSpPr>
        <p:spPr/>
        <p:txBody>
          <a:bodyPr/>
          <a:lstStyle/>
          <a:p>
            <a:r>
              <a:rPr lang="zh-TW" altLang="en-US" dirty="0" smtClean="0"/>
              <a:t>使用 </a:t>
            </a:r>
            <a:r>
              <a:rPr lang="en-US" altLang="zh-TW" dirty="0" smtClean="0"/>
              <a:t>.NET</a:t>
            </a:r>
            <a:r>
              <a:rPr lang="zh-TW" altLang="en-US" dirty="0" smtClean="0"/>
              <a:t> </a:t>
            </a:r>
            <a:r>
              <a:rPr lang="en-US" altLang="zh-TW" dirty="0" smtClean="0"/>
              <a:t>Framework</a:t>
            </a:r>
            <a:r>
              <a:rPr lang="zh-TW" altLang="en-US" dirty="0" smtClean="0"/>
              <a:t> </a:t>
            </a:r>
            <a:r>
              <a:rPr lang="en-US" altLang="zh-TW" dirty="0" smtClean="0"/>
              <a:t>+</a:t>
            </a:r>
            <a:r>
              <a:rPr lang="zh-TW" altLang="en-US" dirty="0" smtClean="0"/>
              <a:t> </a:t>
            </a:r>
            <a:r>
              <a:rPr lang="en-US" altLang="zh-TW" dirty="0" smtClean="0"/>
              <a:t>windows</a:t>
            </a:r>
            <a:r>
              <a:rPr lang="zh-TW" altLang="en-US" dirty="0" smtClean="0"/>
              <a:t> </a:t>
            </a:r>
            <a:r>
              <a:rPr lang="en-US" altLang="zh-TW" dirty="0" smtClean="0"/>
              <a:t>container</a:t>
            </a:r>
            <a:endParaRPr lang="zh-TW" altLang="en-US" dirty="0"/>
          </a:p>
        </p:txBody>
      </p:sp>
    </p:spTree>
    <p:extLst>
      <p:ext uri="{BB962C8B-B14F-4D97-AF65-F5344CB8AC3E}">
        <p14:creationId xmlns:p14="http://schemas.microsoft.com/office/powerpoint/2010/main" val="35740812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95103" y="1216759"/>
            <a:ext cx="5273741" cy="4888089"/>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740096"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740095" y="5066271"/>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圓角矩形 7"/>
          <p:cNvSpPr/>
          <p:nvPr/>
        </p:nvSpPr>
        <p:spPr>
          <a:xfrm>
            <a:off x="5740096" y="1690892"/>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使用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IIS-ARR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NGINX)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952717"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圓角矩形 10"/>
          <p:cNvSpPr/>
          <p:nvPr/>
        </p:nvSpPr>
        <p:spPr>
          <a:xfrm>
            <a:off x="6880272" y="3872598"/>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DEMO-DB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0"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510584" y="2121669"/>
            <a:ext cx="555626" cy="4315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p:cNvCxnSpPr>
            <a:endCxn id="8" idx="0"/>
          </p:cNvCxnSpPr>
          <p:nvPr/>
        </p:nvCxnSpPr>
        <p:spPr>
          <a:xfrm>
            <a:off x="7918851" y="1070003"/>
            <a:ext cx="0" cy="620889"/>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510584"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73873"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7365696" y="3508404"/>
            <a:ext cx="191911"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8359118" y="3508404"/>
            <a:ext cx="180623"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952717" y="4741586"/>
            <a:ext cx="0" cy="32468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857694"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9025160"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3785" y="5565806"/>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510584"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7345055"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8469534" y="4338267"/>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095102" y="6119336"/>
            <a:ext cx="3323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1884344" y="1216759"/>
            <a:ext cx="2997494" cy="2196452"/>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1884344" y="3476136"/>
            <a:ext cx="1896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26" name="Picture 2" descr="「visual studi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5" name="文字方塊 24"/>
          <p:cNvSpPr txBox="1"/>
          <p:nvPr/>
        </p:nvSpPr>
        <p:spPr>
          <a:xfrm>
            <a:off x="1884344" y="6488668"/>
            <a:ext cx="11510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單箭頭接點 5"/>
          <p:cNvCxnSpPr>
            <a:stCxn id="1026" idx="0"/>
            <a:endCxn id="22" idx="2"/>
          </p:cNvCxnSpPr>
          <p:nvPr/>
        </p:nvCxnSpPr>
        <p:spPr>
          <a:xfrm flipV="1">
            <a:off x="3379725" y="3413211"/>
            <a:ext cx="3366" cy="1490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649037" y="2335741"/>
            <a:ext cx="718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33"/>
          <p:cNvSpPr/>
          <p:nvPr/>
        </p:nvSpPr>
        <p:spPr>
          <a:xfrm>
            <a:off x="2152777" y="1515629"/>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圓角矩形 34"/>
          <p:cNvSpPr/>
          <p:nvPr/>
        </p:nvSpPr>
        <p:spPr>
          <a:xfrm>
            <a:off x="2152777" y="2232245"/>
            <a:ext cx="614218" cy="554182"/>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圓角矩形 35"/>
          <p:cNvSpPr/>
          <p:nvPr/>
        </p:nvSpPr>
        <p:spPr>
          <a:xfrm>
            <a:off x="2929400" y="2232245"/>
            <a:ext cx="614218" cy="55418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2929400" y="1506436"/>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698616" y="1506436"/>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圓角矩形 43"/>
          <p:cNvSpPr/>
          <p:nvPr/>
        </p:nvSpPr>
        <p:spPr>
          <a:xfrm>
            <a:off x="3698616" y="2232245"/>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標題 11"/>
          <p:cNvSpPr>
            <a:spLocks noGrp="1"/>
          </p:cNvSpPr>
          <p:nvPr>
            <p:ph type="title"/>
          </p:nvPr>
        </p:nvSpPr>
        <p:spPr/>
        <p:txBody>
          <a:bodyPr>
            <a:normAutofit fontScale="90000"/>
          </a:bodyPr>
          <a:lstStyle/>
          <a:p>
            <a:r>
              <a:rPr lang="en-US" altLang="zh-TW" dirty="0" smtClean="0"/>
              <a:t>DOCKER</a:t>
            </a:r>
            <a:r>
              <a:rPr lang="zh-TW" altLang="en-US" dirty="0" smtClean="0"/>
              <a:t> 建議的開發流程</a:t>
            </a:r>
            <a:r>
              <a:rPr lang="en-US" altLang="zh-TW" dirty="0" smtClean="0"/>
              <a:t>:</a:t>
            </a:r>
            <a:r>
              <a:rPr lang="zh-TW" altLang="en-US" dirty="0" smtClean="0"/>
              <a:t> </a:t>
            </a:r>
            <a:r>
              <a:rPr lang="en-US" altLang="zh-TW" dirty="0" smtClean="0"/>
              <a:t>BUILD</a:t>
            </a:r>
            <a:r>
              <a:rPr lang="zh-TW" altLang="en-US" dirty="0" smtClean="0"/>
              <a:t> </a:t>
            </a:r>
            <a:r>
              <a:rPr lang="en-US" altLang="zh-TW" dirty="0" smtClean="0"/>
              <a:t>&gt;</a:t>
            </a:r>
            <a:r>
              <a:rPr lang="zh-TW" altLang="en-US" dirty="0" smtClean="0"/>
              <a:t> </a:t>
            </a:r>
            <a:r>
              <a:rPr lang="en-US" altLang="zh-TW" dirty="0" smtClean="0"/>
              <a:t>SHIP</a:t>
            </a:r>
            <a:r>
              <a:rPr lang="zh-TW" altLang="en-US" dirty="0" smtClean="0"/>
              <a:t> </a:t>
            </a:r>
            <a:r>
              <a:rPr lang="en-US" altLang="zh-TW" dirty="0" smtClean="0"/>
              <a:t>&gt;</a:t>
            </a:r>
            <a:r>
              <a:rPr lang="zh-TW" altLang="en-US" dirty="0" smtClean="0"/>
              <a:t> </a:t>
            </a:r>
            <a:r>
              <a:rPr lang="en-US" altLang="zh-TW" dirty="0" smtClean="0"/>
              <a:t>RUN</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39478945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0455" y="2393249"/>
            <a:ext cx="4769708" cy="3726088"/>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468248"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468247" y="4649840"/>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680869"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p:cNvCxnSpPr/>
          <p:nvPr/>
        </p:nvCxnSpPr>
        <p:spPr>
          <a:xfrm>
            <a:off x="9238736"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202025"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585846"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8753312"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1937" y="5149375"/>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528" b="591"/>
          <a:stretch/>
        </p:blipFill>
        <p:spPr bwMode="auto">
          <a:xfrm>
            <a:off x="9238736" y="3371631"/>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528" b="591"/>
          <a:stretch/>
        </p:blipFill>
        <p:spPr bwMode="auto">
          <a:xfrm>
            <a:off x="7073207" y="3371631"/>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630109" y="1935204"/>
            <a:ext cx="1117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8001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8807310" y="1935204"/>
            <a:ext cx="1117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8002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6595582"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8728405"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5393618" y="3767895"/>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7747787" y="3750179"/>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8377180" y="5524728"/>
            <a:ext cx="1440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C:\DEMOVOL</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 name="Picture 2" descr="「visual studi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93" y="4530785"/>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1" name="文字方塊 20"/>
          <p:cNvSpPr txBox="1"/>
          <p:nvPr/>
        </p:nvSpPr>
        <p:spPr>
          <a:xfrm>
            <a:off x="1884344" y="6488668"/>
            <a:ext cx="3354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(My Notebook, Win10)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 name="肘形接點 2"/>
          <p:cNvCxnSpPr>
            <a:stCxn id="20" idx="0"/>
            <a:endCxn id="4" idx="1"/>
          </p:cNvCxnSpPr>
          <p:nvPr/>
        </p:nvCxnSpPr>
        <p:spPr>
          <a:xfrm rot="5400000" flipH="1" flipV="1">
            <a:off x="3905052" y="3155383"/>
            <a:ext cx="274492" cy="24763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5095102" y="6119336"/>
            <a:ext cx="4921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 (VM,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Win2016)</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標題 11"/>
          <p:cNvSpPr>
            <a:spLocks noGrp="1"/>
          </p:cNvSpPr>
          <p:nvPr>
            <p:ph type="title"/>
          </p:nvPr>
        </p:nvSpPr>
        <p:spPr>
          <a:xfrm>
            <a:off x="1981201" y="609602"/>
            <a:ext cx="7772400" cy="1456267"/>
          </a:xfrm>
        </p:spPr>
        <p:txBody>
          <a:bodyPr>
            <a:normAutofit fontScale="90000"/>
          </a:bodyPr>
          <a:lstStyle/>
          <a:p>
            <a:r>
              <a:rPr lang="en-US" altLang="zh-TW" dirty="0" smtClean="0"/>
              <a:t>DEMO </a:t>
            </a:r>
            <a:r>
              <a:rPr lang="zh-TW" altLang="en-US" dirty="0" smtClean="0"/>
              <a:t>流程與環境</a:t>
            </a:r>
            <a:r>
              <a:rPr lang="en-US" altLang="zh-TW" dirty="0" smtClean="0"/>
              <a:t/>
            </a:r>
            <a:br>
              <a:rPr lang="en-US" altLang="zh-TW" dirty="0" smtClean="0"/>
            </a:br>
            <a:r>
              <a:rPr lang="en-US" altLang="zh-TW" dirty="0" smtClean="0"/>
              <a:t/>
            </a:r>
            <a:br>
              <a:rPr lang="en-US" altLang="zh-TW" dirty="0" smtClean="0"/>
            </a:br>
            <a:endParaRPr lang="zh-TW" altLang="en-US" dirty="0"/>
          </a:p>
        </p:txBody>
      </p:sp>
      <p:sp>
        <p:nvSpPr>
          <p:cNvPr id="32" name="圓角矩形 31"/>
          <p:cNvSpPr/>
          <p:nvPr/>
        </p:nvSpPr>
        <p:spPr>
          <a:xfrm>
            <a:off x="5468247" y="974488"/>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Reverse Proxy (NGINX)</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426655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risk without </a:t>
            </a:r>
            <a:r>
              <a:rPr lang="en-US" altLang="zh-TW" dirty="0" err="1" smtClean="0"/>
              <a:t>hyper-v</a:t>
            </a:r>
            <a:r>
              <a:rPr lang="en-US" altLang="zh-TW" dirty="0" smtClean="0"/>
              <a:t> isolation</a:t>
            </a:r>
            <a:endParaRPr lang="zh-TW" altLang="en-US" dirty="0"/>
          </a:p>
        </p:txBody>
      </p:sp>
      <p:sp>
        <p:nvSpPr>
          <p:cNvPr id="5" name="文字版面配置區 4"/>
          <p:cNvSpPr>
            <a:spLocks noGrp="1"/>
          </p:cNvSpPr>
          <p:nvPr>
            <p:ph type="body" idx="1"/>
          </p:nvPr>
        </p:nvSpPr>
        <p:spPr/>
        <p:txBody>
          <a:bodyPr/>
          <a:lstStyle/>
          <a:p>
            <a:r>
              <a:rPr lang="zh-TW" altLang="en-US" dirty="0" smtClean="0"/>
              <a:t>佈署關鍵系統時，請務必留意 </a:t>
            </a:r>
            <a:r>
              <a:rPr lang="en-US" altLang="zh-TW" dirty="0" smtClean="0"/>
              <a:t>container isolation </a:t>
            </a:r>
            <a:r>
              <a:rPr lang="zh-TW" altLang="en-US" dirty="0" smtClean="0"/>
              <a:t>的安全問題</a:t>
            </a:r>
            <a:endParaRPr lang="zh-TW" altLang="en-US" dirty="0"/>
          </a:p>
        </p:txBody>
      </p:sp>
    </p:spTree>
    <p:extLst>
      <p:ext uri="{BB962C8B-B14F-4D97-AF65-F5344CB8AC3E}">
        <p14:creationId xmlns:p14="http://schemas.microsoft.com/office/powerpoint/2010/main" val="23248310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28074347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Immutable Server</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164390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97280" y="1827591"/>
            <a:ext cx="10808970" cy="4768038"/>
          </a:xfrm>
        </p:spPr>
        <p:txBody>
          <a:bodyPr>
            <a:noAutofit/>
          </a:bodyPr>
          <a:lstStyle/>
          <a:p>
            <a:r>
              <a:rPr lang="zh-TW" altLang="en-US" sz="2400" b="1" dirty="0">
                <a:solidFill>
                  <a:schemeClr val="tx1"/>
                </a:solidFill>
              </a:rPr>
              <a:t>維護困難</a:t>
            </a:r>
            <a:r>
              <a:rPr lang="en-US" altLang="zh-TW" sz="2400" b="1" dirty="0">
                <a:solidFill>
                  <a:schemeClr val="tx1"/>
                </a:solidFill>
              </a:rPr>
              <a:t>:</a:t>
            </a:r>
            <a:r>
              <a:rPr lang="zh-TW" altLang="en-US" sz="2400" b="1" dirty="0">
                <a:solidFill>
                  <a:schemeClr val="tx1"/>
                </a:solidFill>
              </a:rPr>
              <a:t> </a:t>
            </a:r>
            <a:r>
              <a:rPr lang="zh-TW" altLang="en-US" sz="2400" dirty="0">
                <a:solidFill>
                  <a:schemeClr val="tx1"/>
                </a:solidFill>
              </a:rPr>
              <a:t>大型單體式 </a:t>
            </a:r>
            <a:r>
              <a:rPr lang="en-US" altLang="zh-TW" sz="2400" dirty="0">
                <a:solidFill>
                  <a:schemeClr val="tx1"/>
                </a:solidFill>
              </a:rPr>
              <a:t>(Monolithic Apps) </a:t>
            </a:r>
            <a:r>
              <a:rPr lang="zh-TW" altLang="en-US" sz="2400" dirty="0">
                <a:solidFill>
                  <a:schemeClr val="tx1"/>
                </a:solidFill>
              </a:rPr>
              <a:t>開發、維護、更新、測試都很困難。改一行 </a:t>
            </a:r>
            <a:r>
              <a:rPr lang="en-US" altLang="zh-TW" sz="2400" dirty="0">
                <a:solidFill>
                  <a:schemeClr val="tx1"/>
                </a:solidFill>
              </a:rPr>
              <a:t>code</a:t>
            </a:r>
            <a:r>
              <a:rPr lang="zh-TW" altLang="en-US" sz="2400" dirty="0">
                <a:solidFill>
                  <a:schemeClr val="tx1"/>
                </a:solidFill>
              </a:rPr>
              <a:t> 就要測試所有功能；</a:t>
            </a:r>
            <a:endParaRPr lang="en-US" altLang="zh-TW" sz="2400" dirty="0">
              <a:solidFill>
                <a:schemeClr val="tx1"/>
              </a:solidFill>
            </a:endParaRPr>
          </a:p>
          <a:p>
            <a:pPr marL="201168" lvl="1" indent="0">
              <a:buNone/>
            </a:pPr>
            <a:endParaRPr lang="en-US" altLang="zh-TW" sz="1600" dirty="0">
              <a:solidFill>
                <a:schemeClr val="tx1"/>
              </a:solidFill>
            </a:endParaRPr>
          </a:p>
          <a:p>
            <a:r>
              <a:rPr lang="zh-TW" altLang="en-US" sz="2400" b="1" dirty="0">
                <a:solidFill>
                  <a:schemeClr val="tx1"/>
                </a:solidFill>
              </a:rPr>
              <a:t>擴充困難</a:t>
            </a:r>
            <a:r>
              <a:rPr lang="en-US" altLang="zh-TW" sz="2400" b="1" dirty="0">
                <a:solidFill>
                  <a:schemeClr val="tx1"/>
                </a:solidFill>
              </a:rPr>
              <a:t>:</a:t>
            </a:r>
            <a:r>
              <a:rPr lang="zh-TW" altLang="en-US" sz="2400" b="1" dirty="0">
                <a:solidFill>
                  <a:schemeClr val="tx1"/>
                </a:solidFill>
              </a:rPr>
              <a:t> </a:t>
            </a:r>
            <a:r>
              <a:rPr lang="zh-TW" altLang="en-US" sz="2400" dirty="0">
                <a:solidFill>
                  <a:schemeClr val="tx1"/>
                </a:solidFill>
              </a:rPr>
              <a:t>由於服務無法分割，只能整體進行擴充，複雜度高。系統失敗也會導致整個 </a:t>
            </a:r>
            <a:r>
              <a:rPr lang="en-US" altLang="zh-TW" sz="2400" dirty="0">
                <a:solidFill>
                  <a:schemeClr val="tx1"/>
                </a:solidFill>
              </a:rPr>
              <a:t>App</a:t>
            </a:r>
            <a:r>
              <a:rPr lang="zh-TW" altLang="en-US" sz="2400" dirty="0">
                <a:solidFill>
                  <a:schemeClr val="tx1"/>
                </a:solidFill>
              </a:rPr>
              <a:t> </a:t>
            </a:r>
            <a:r>
              <a:rPr lang="en-US" altLang="zh-TW" sz="2400" dirty="0">
                <a:solidFill>
                  <a:schemeClr val="tx1"/>
                </a:solidFill>
              </a:rPr>
              <a:t>Pool</a:t>
            </a:r>
            <a:r>
              <a:rPr lang="zh-TW" altLang="en-US" sz="2400" dirty="0">
                <a:solidFill>
                  <a:schemeClr val="tx1"/>
                </a:solidFill>
              </a:rPr>
              <a:t> </a:t>
            </a:r>
            <a:r>
              <a:rPr lang="en-US" altLang="zh-TW" sz="2400" dirty="0">
                <a:solidFill>
                  <a:schemeClr val="tx1"/>
                </a:solidFill>
              </a:rPr>
              <a:t>Failure,</a:t>
            </a:r>
            <a:r>
              <a:rPr lang="zh-TW" altLang="en-US" sz="2400" dirty="0">
                <a:solidFill>
                  <a:schemeClr val="tx1"/>
                </a:solidFill>
              </a:rPr>
              <a:t> 無法隔離 </a:t>
            </a:r>
            <a:r>
              <a:rPr lang="en-US" altLang="zh-TW" sz="2400" dirty="0">
                <a:solidFill>
                  <a:schemeClr val="tx1"/>
                </a:solidFill>
              </a:rPr>
              <a:t>Application</a:t>
            </a:r>
            <a:r>
              <a:rPr lang="zh-TW" altLang="en-US" sz="2400" dirty="0">
                <a:solidFill>
                  <a:schemeClr val="tx1"/>
                </a:solidFill>
              </a:rPr>
              <a:t> 內的部分元件 </a:t>
            </a:r>
            <a:r>
              <a:rPr lang="en-US" altLang="zh-TW" sz="2400" dirty="0">
                <a:solidFill>
                  <a:schemeClr val="tx1"/>
                </a:solidFill>
              </a:rPr>
              <a:t>Failure.</a:t>
            </a:r>
          </a:p>
          <a:p>
            <a:pPr lvl="1"/>
            <a:endParaRPr lang="en-US" altLang="zh-TW" sz="1600" dirty="0">
              <a:solidFill>
                <a:schemeClr val="tx1"/>
              </a:solidFill>
            </a:endParaRPr>
          </a:p>
          <a:p>
            <a:r>
              <a:rPr lang="zh-TW" altLang="en-US" sz="2400" b="1" dirty="0">
                <a:solidFill>
                  <a:schemeClr val="tx1"/>
                </a:solidFill>
              </a:rPr>
              <a:t>雲端化困難</a:t>
            </a:r>
            <a:r>
              <a:rPr lang="en-US" altLang="zh-TW" sz="2400" b="1" dirty="0">
                <a:solidFill>
                  <a:schemeClr val="tx1"/>
                </a:solidFill>
              </a:rPr>
              <a:t>:</a:t>
            </a:r>
            <a:r>
              <a:rPr lang="zh-TW" altLang="en-US" sz="2400" b="1" dirty="0">
                <a:solidFill>
                  <a:schemeClr val="tx1"/>
                </a:solidFill>
              </a:rPr>
              <a:t> </a:t>
            </a:r>
            <a:r>
              <a:rPr lang="zh-TW" altLang="en-US" sz="2400" dirty="0">
                <a:solidFill>
                  <a:schemeClr val="tx1"/>
                </a:solidFill>
              </a:rPr>
              <a:t>難以朝向雲端化發展 </a:t>
            </a:r>
            <a:r>
              <a:rPr lang="en-US" altLang="zh-TW" sz="2400" dirty="0">
                <a:solidFill>
                  <a:schemeClr val="tx1"/>
                </a:solidFill>
              </a:rPr>
              <a:t>(</a:t>
            </a:r>
            <a:r>
              <a:rPr lang="zh-TW" altLang="en-US" sz="2400" dirty="0">
                <a:solidFill>
                  <a:schemeClr val="tx1"/>
                </a:solidFill>
              </a:rPr>
              <a:t>我們想將部分服務切割出來，改由原廠直接從雲端提供服務</a:t>
            </a:r>
            <a:r>
              <a:rPr lang="en-US" altLang="zh-TW" sz="2400" dirty="0">
                <a:solidFill>
                  <a:schemeClr val="tx1"/>
                </a:solidFill>
              </a:rPr>
              <a:t>)</a:t>
            </a:r>
            <a:r>
              <a:rPr lang="zh-TW" altLang="en-US" sz="2400" dirty="0">
                <a:solidFill>
                  <a:schemeClr val="tx1"/>
                </a:solidFill>
              </a:rPr>
              <a:t>。同時系統非多租戶設計，要大量佈署同樣服務給不同客戶的效率及使用率也不佳。</a:t>
            </a:r>
            <a:endParaRPr lang="en-US" altLang="zh-TW" sz="2400" dirty="0">
              <a:solidFill>
                <a:schemeClr val="tx1"/>
              </a:solidFill>
            </a:endParaRPr>
          </a:p>
          <a:p>
            <a:endParaRPr lang="en-US" altLang="zh-TW" sz="1050" dirty="0">
              <a:solidFill>
                <a:schemeClr val="tx1"/>
              </a:solidFill>
            </a:endParaRPr>
          </a:p>
          <a:p>
            <a:r>
              <a:rPr lang="zh-TW" altLang="en-US" sz="2400" b="1" dirty="0">
                <a:solidFill>
                  <a:schemeClr val="tx1"/>
                </a:solidFill>
              </a:rPr>
              <a:t>佈署困難</a:t>
            </a:r>
            <a:r>
              <a:rPr lang="en-US" altLang="zh-TW" sz="2400" b="1" dirty="0">
                <a:solidFill>
                  <a:schemeClr val="tx1"/>
                </a:solidFill>
              </a:rPr>
              <a:t>:</a:t>
            </a:r>
            <a:r>
              <a:rPr lang="zh-TW" altLang="en-US" sz="2400" b="1" dirty="0">
                <a:solidFill>
                  <a:schemeClr val="tx1"/>
                </a:solidFill>
              </a:rPr>
              <a:t> </a:t>
            </a:r>
            <a:r>
              <a:rPr lang="en-US" altLang="zh-TW" sz="2400" dirty="0">
                <a:solidFill>
                  <a:schemeClr val="tx1"/>
                </a:solidFill>
              </a:rPr>
              <a:t>Container </a:t>
            </a:r>
            <a:r>
              <a:rPr lang="zh-TW" altLang="en-US" sz="2400" dirty="0">
                <a:solidFill>
                  <a:schemeClr val="tx1"/>
                </a:solidFill>
              </a:rPr>
              <a:t>技術能解決佈署問題，但是</a:t>
            </a:r>
            <a:r>
              <a:rPr lang="en-US" altLang="zh-TW" sz="2400" dirty="0">
                <a:solidFill>
                  <a:schemeClr val="tx1"/>
                </a:solidFill>
              </a:rPr>
              <a:t> Docker </a:t>
            </a:r>
            <a:r>
              <a:rPr lang="zh-TW" altLang="en-US" sz="2400" dirty="0">
                <a:solidFill>
                  <a:schemeClr val="tx1"/>
                </a:solidFill>
              </a:rPr>
              <a:t>必須架構在 </a:t>
            </a:r>
            <a:r>
              <a:rPr lang="en-US" altLang="zh-TW" sz="2400" dirty="0">
                <a:solidFill>
                  <a:schemeClr val="tx1"/>
                </a:solidFill>
              </a:rPr>
              <a:t>Linux</a:t>
            </a:r>
            <a:r>
              <a:rPr lang="zh-TW" altLang="en-US" sz="2400" dirty="0">
                <a:solidFill>
                  <a:schemeClr val="tx1"/>
                </a:solidFill>
              </a:rPr>
              <a:t> 上，</a:t>
            </a:r>
            <a:r>
              <a:rPr lang="en-US" altLang="zh-TW" sz="2400" dirty="0">
                <a:solidFill>
                  <a:schemeClr val="tx1"/>
                </a:solidFill>
              </a:rPr>
              <a:t>.NET Developer</a:t>
            </a:r>
            <a:r>
              <a:rPr lang="zh-TW" altLang="en-US" sz="2400" dirty="0">
                <a:solidFill>
                  <a:schemeClr val="tx1"/>
                </a:solidFill>
              </a:rPr>
              <a:t> 難以直接使用。</a:t>
            </a:r>
            <a:endParaRPr lang="en-US" altLang="zh-TW" sz="2400" dirty="0">
              <a:solidFill>
                <a:schemeClr val="tx1"/>
              </a:solidFill>
            </a:endParaRPr>
          </a:p>
          <a:p>
            <a:pPr lvl="1"/>
            <a:endParaRPr lang="en-US" altLang="zh-TW" sz="2000" dirty="0">
              <a:solidFill>
                <a:schemeClr val="tx1"/>
              </a:solidFill>
            </a:endParaRPr>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
        <p:nvSpPr>
          <p:cNvPr id="4" name="圓角矩形 3"/>
          <p:cNvSpPr/>
          <p:nvPr/>
        </p:nvSpPr>
        <p:spPr>
          <a:xfrm>
            <a:off x="3408280" y="1737360"/>
            <a:ext cx="6472719" cy="2157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What Is Your Priority ?</a:t>
            </a:r>
            <a:endParaRPr lang="zh-TW" altLang="en-US" dirty="0"/>
          </a:p>
        </p:txBody>
      </p:sp>
      <p:sp>
        <p:nvSpPr>
          <p:cNvPr id="5" name="L-圖案 4"/>
          <p:cNvSpPr/>
          <p:nvPr/>
        </p:nvSpPr>
        <p:spPr>
          <a:xfrm rot="19034746">
            <a:off x="522413" y="2116476"/>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L-圖案 5"/>
          <p:cNvSpPr/>
          <p:nvPr/>
        </p:nvSpPr>
        <p:spPr>
          <a:xfrm rot="19034746">
            <a:off x="522414" y="4254020"/>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6356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What Is: “JUST ENOUGH” Concept?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4402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4862037" cy="3693319"/>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只歸我用，且有專屬連線，</a:t>
            </a:r>
            <a:endParaRPr lang="en-US" altLang="zh-TW" dirty="0" smtClean="0"/>
          </a:p>
          <a:p>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之外還剩</a:t>
            </a:r>
            <a:r>
              <a:rPr lang="en-US" altLang="zh-TW" dirty="0" smtClean="0"/>
              <a:t>?</a:t>
            </a:r>
            <a:endParaRPr lang="zh-TW" altLang="en-US" dirty="0"/>
          </a:p>
        </p:txBody>
      </p:sp>
    </p:spTree>
    <p:extLst>
      <p:ext uri="{BB962C8B-B14F-4D97-AF65-F5344CB8AC3E}">
        <p14:creationId xmlns:p14="http://schemas.microsoft.com/office/powerpoint/2010/main" val="89837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584962"/>
            <a:ext cx="10058400" cy="449418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spTree>
    <p:extLst>
      <p:ext uri="{BB962C8B-B14F-4D97-AF65-F5344CB8AC3E}">
        <p14:creationId xmlns:p14="http://schemas.microsoft.com/office/powerpoint/2010/main" val="21250002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如果</a:t>
            </a:r>
            <a:r>
              <a:rPr lang="zh-TW" altLang="en-US" dirty="0"/>
              <a:t> </a:t>
            </a:r>
            <a:r>
              <a:rPr lang="en-US" altLang="zh-TW" dirty="0" smtClean="0"/>
              <a:t>OS</a:t>
            </a:r>
            <a:r>
              <a:rPr lang="zh-TW" altLang="en-US" dirty="0"/>
              <a:t> </a:t>
            </a:r>
            <a:r>
              <a:rPr lang="zh-TW" altLang="en-US" dirty="0" smtClean="0"/>
              <a:t>跟</a:t>
            </a:r>
            <a:r>
              <a:rPr lang="zh-TW" altLang="en-US" dirty="0"/>
              <a:t> </a:t>
            </a:r>
            <a:r>
              <a:rPr lang="en-US" altLang="zh-TW" dirty="0" smtClean="0"/>
              <a:t>APP</a:t>
            </a:r>
            <a:r>
              <a:rPr lang="zh-TW" altLang="en-US" dirty="0"/>
              <a:t> </a:t>
            </a:r>
            <a:r>
              <a:rPr lang="zh-TW" altLang="en-US" dirty="0" smtClean="0"/>
              <a:t>一樣，用過即丟</a:t>
            </a:r>
            <a:r>
              <a:rPr lang="en-US" altLang="zh-TW" dirty="0" smtClean="0"/>
              <a:t>…</a:t>
            </a:r>
            <a:endParaRPr lang="zh-TW" altLang="en-US" dirty="0"/>
          </a:p>
        </p:txBody>
      </p:sp>
      <p:sp>
        <p:nvSpPr>
          <p:cNvPr id="6" name="內容版面配置區 5"/>
          <p:cNvSpPr>
            <a:spLocks noGrp="1"/>
          </p:cNvSpPr>
          <p:nvPr>
            <p:ph idx="1"/>
          </p:nvPr>
        </p:nvSpPr>
        <p:spPr/>
        <p:txBody>
          <a:bodyPr>
            <a:normAutofit fontScale="77500" lnSpcReduction="20000"/>
          </a:bodyPr>
          <a:lstStyle/>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以前</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一套</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要執行上百個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，將來</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上百套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如果一套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的話</a:t>
            </a:r>
            <a:r>
              <a:rPr lang="en-US" altLang="zh-TW" sz="3200" dirty="0" smtClean="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設定跟程式都不需要改變 </a:t>
            </a:r>
            <a:r>
              <a:rPr lang="en-US" altLang="zh-TW" sz="3200" dirty="0" smtClean="0">
                <a:latin typeface="微軟正黑體" panose="020B0604030504040204" pitchFamily="34" charset="-120"/>
                <a:ea typeface="微軟正黑體" panose="020B0604030504040204" pitchFamily="34" charset="-120"/>
              </a:rPr>
              <a:t>(</a:t>
            </a:r>
            <a:r>
              <a:rPr lang="zh-TW" altLang="en-US" sz="3200" b="1" dirty="0" smtClean="0">
                <a:solidFill>
                  <a:srgbClr val="FF0000"/>
                </a:solidFill>
                <a:latin typeface="微軟正黑體" panose="020B0604030504040204" pitchFamily="34" charset="-120"/>
                <a:ea typeface="微軟正黑體" panose="020B0604030504040204" pitchFamily="34" charset="-120"/>
              </a:rPr>
              <a:t>有改變就丟掉換新的</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不需要改變，就不需要管理工具</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不需要管理工具，就不需要遠端存取</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不需要遠端存取，就不需要過多的安全管控</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只有一個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執行，就不需要過多的安全機制</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endParaRPr lang="en-US" altLang="zh-TW" sz="3200" dirty="0">
              <a:latin typeface="微軟正黑體" panose="020B0604030504040204" pitchFamily="34" charset="-120"/>
              <a:ea typeface="微軟正黑體" panose="020B0604030504040204" pitchFamily="34" charset="-120"/>
            </a:endParaRPr>
          </a:p>
          <a:p>
            <a:pPr marL="0" indent="0">
              <a:buNone/>
            </a:pPr>
            <a:r>
              <a:rPr lang="zh-TW" altLang="en-US" sz="3200" dirty="0" smtClean="0">
                <a:latin typeface="微軟正黑體" panose="020B0604030504040204" pitchFamily="34" charset="-120"/>
                <a:ea typeface="微軟正黑體" panose="020B0604030504040204" pitchFamily="34" charset="-120"/>
              </a:rPr>
              <a:t>這樣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會跑得又快又好，管理變得很簡單，只要 </a:t>
            </a:r>
            <a:r>
              <a:rPr lang="en-US" altLang="zh-TW" sz="3200" dirty="0" smtClean="0">
                <a:latin typeface="微軟正黑體" panose="020B0604030504040204" pitchFamily="34" charset="-120"/>
                <a:ea typeface="微軟正黑體" panose="020B0604030504040204" pitchFamily="34" charset="-120"/>
              </a:rPr>
              <a:t>OP</a:t>
            </a:r>
            <a:r>
              <a:rPr lang="zh-TW" altLang="en-US" sz="3200" dirty="0" smtClean="0">
                <a:latin typeface="微軟正黑體" panose="020B0604030504040204" pitchFamily="34" charset="-120"/>
                <a:ea typeface="微軟正黑體" panose="020B0604030504040204" pitchFamily="34" charset="-120"/>
              </a:rPr>
              <a:t> 做好佈署管理</a:t>
            </a:r>
            <a:r>
              <a:rPr lang="en-US" altLang="zh-TW" sz="3200" dirty="0" smtClean="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176321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4" y="1544817"/>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en-US" altLang="zh-TW" dirty="0" smtClean="0"/>
              <a:t>Immutable Server (Before)</a:t>
            </a:r>
            <a:endParaRPr lang="zh-TW" altLang="en-US" dirty="0"/>
          </a:p>
        </p:txBody>
      </p:sp>
      <p:sp>
        <p:nvSpPr>
          <p:cNvPr id="4" name="內容版面配置區 3"/>
          <p:cNvSpPr>
            <a:spLocks noGrp="1"/>
          </p:cNvSpPr>
          <p:nvPr>
            <p:ph idx="1"/>
          </p:nvPr>
        </p:nvSpPr>
        <p:spPr/>
        <p:txBody>
          <a:bodyPr/>
          <a:lstStyle/>
          <a:p>
            <a:endParaRPr lang="zh-TW" altLang="en-US"/>
          </a:p>
        </p:txBody>
      </p:sp>
    </p:spTree>
    <p:extLst>
      <p:ext uri="{BB962C8B-B14F-4D97-AF65-F5344CB8AC3E}">
        <p14:creationId xmlns:p14="http://schemas.microsoft.com/office/powerpoint/2010/main" val="30843236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2" y="1766977"/>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Immutable </a:t>
            </a:r>
            <a:r>
              <a:rPr lang="en-US" altLang="zh-TW" dirty="0" smtClean="0"/>
              <a:t>Server (After)</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3009447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488668"/>
            <a:ext cx="5901167" cy="369332"/>
          </a:xfrm>
          <a:prstGeom prst="rect">
            <a:avLst/>
          </a:prstGeom>
        </p:spPr>
        <p:txBody>
          <a:bodyPr wrap="none">
            <a:spAutoFit/>
          </a:bodyPr>
          <a:lstStyle/>
          <a:p>
            <a:r>
              <a:rPr lang="zh-TW" altLang="en-US" dirty="0">
                <a:solidFill>
                  <a:schemeClr val="bg1"/>
                </a:solidFill>
              </a:rPr>
              <a:t>http://www.slideshare.net/AlanChalmers/immutable-servers</a:t>
            </a:r>
          </a:p>
        </p:txBody>
      </p:sp>
      <p:pic>
        <p:nvPicPr>
          <p:cNvPr id="5" name="圖片 4"/>
          <p:cNvPicPr>
            <a:picLocks noChangeAspect="1"/>
          </p:cNvPicPr>
          <p:nvPr/>
        </p:nvPicPr>
        <p:blipFill>
          <a:blip r:embed="rId3"/>
          <a:stretch>
            <a:fillRect/>
          </a:stretch>
        </p:blipFill>
        <p:spPr>
          <a:xfrm>
            <a:off x="766223" y="204427"/>
            <a:ext cx="10534381" cy="6009152"/>
          </a:xfrm>
          <a:prstGeom prst="rect">
            <a:avLst/>
          </a:prstGeom>
        </p:spPr>
      </p:pic>
    </p:spTree>
    <p:extLst>
      <p:ext uri="{BB962C8B-B14F-4D97-AF65-F5344CB8AC3E}">
        <p14:creationId xmlns:p14="http://schemas.microsoft.com/office/powerpoint/2010/main" val="27705755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672861" y="174954"/>
            <a:ext cx="10846278" cy="6128528"/>
          </a:xfrm>
          <a:prstGeom prst="rect">
            <a:avLst/>
          </a:prstGeom>
        </p:spPr>
      </p:pic>
    </p:spTree>
    <p:extLst>
      <p:ext uri="{BB962C8B-B14F-4D97-AF65-F5344CB8AC3E}">
        <p14:creationId xmlns:p14="http://schemas.microsoft.com/office/powerpoint/2010/main" val="4344100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931654" y="539855"/>
            <a:ext cx="10328692" cy="5778290"/>
          </a:xfrm>
          <a:prstGeom prst="rect">
            <a:avLst/>
          </a:prstGeom>
        </p:spPr>
      </p:pic>
    </p:spTree>
    <p:extLst>
      <p:ext uri="{BB962C8B-B14F-4D97-AF65-F5344CB8AC3E}">
        <p14:creationId xmlns:p14="http://schemas.microsoft.com/office/powerpoint/2010/main" val="13204494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976943" y="577969"/>
            <a:ext cx="10238114" cy="5702062"/>
          </a:xfrm>
          <a:prstGeom prst="rect">
            <a:avLst/>
          </a:prstGeom>
        </p:spPr>
      </p:pic>
    </p:spTree>
    <p:extLst>
      <p:ext uri="{BB962C8B-B14F-4D97-AF65-F5344CB8AC3E}">
        <p14:creationId xmlns:p14="http://schemas.microsoft.com/office/powerpoint/2010/main" val="3227164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err="1" smtClean="0"/>
              <a:t>Microservices</a:t>
            </a:r>
            <a:r>
              <a:rPr lang="en-US" altLang="zh-TW" dirty="0" smtClean="0"/>
              <a:t> Basic</a:t>
            </a:r>
            <a:endParaRPr lang="zh-TW" altLang="en-US" dirty="0"/>
          </a:p>
        </p:txBody>
      </p:sp>
      <p:sp>
        <p:nvSpPr>
          <p:cNvPr id="5" name="副標題 4"/>
          <p:cNvSpPr>
            <a:spLocks noGrp="1"/>
          </p:cNvSpPr>
          <p:nvPr>
            <p:ph type="subTitle" idx="1"/>
          </p:nvPr>
        </p:nvSpPr>
        <p:spPr/>
        <p:txBody>
          <a:bodyPr/>
          <a:lstStyle/>
          <a:p>
            <a:r>
              <a:rPr lang="zh-TW" altLang="en-US" dirty="0" smtClean="0"/>
              <a:t>看看微服務架構能幫我們解決什麼</a:t>
            </a:r>
            <a:r>
              <a:rPr lang="en-US" altLang="zh-TW" dirty="0" smtClean="0"/>
              <a:t>?</a:t>
            </a:r>
            <a:endParaRPr lang="zh-TW" altLang="en-US" dirty="0"/>
          </a:p>
        </p:txBody>
      </p:sp>
    </p:spTree>
    <p:extLst>
      <p:ext uri="{BB962C8B-B14F-4D97-AF65-F5344CB8AC3E}">
        <p14:creationId xmlns:p14="http://schemas.microsoft.com/office/powerpoint/2010/main" val="642738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pic>
        <p:nvPicPr>
          <p:cNvPr id="2050" name="Picture 2" descr="相關圖片"/>
          <p:cNvPicPr>
            <a:picLocks noChangeAspect="1" noChangeArrowheads="1"/>
          </p:cNvPicPr>
          <p:nvPr/>
        </p:nvPicPr>
        <p:blipFill rotWithShape="1">
          <a:blip r:embed="rId3">
            <a:extLst>
              <a:ext uri="{28A0092B-C50C-407E-A947-70E740481C1C}">
                <a14:useLocalDpi xmlns:a14="http://schemas.microsoft.com/office/drawing/2010/main" val="0"/>
              </a:ext>
            </a:extLst>
          </a:blip>
          <a:srcRect l="76274" b="11577"/>
          <a:stretch/>
        </p:blipFill>
        <p:spPr bwMode="auto">
          <a:xfrm>
            <a:off x="8769246" y="1737360"/>
            <a:ext cx="2386434" cy="3973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73377" y="2533338"/>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 Nano Server</a:t>
            </a:r>
            <a:endParaRPr lang="zh-TW" altLang="en-US" dirty="0"/>
          </a:p>
        </p:txBody>
      </p:sp>
      <p:cxnSp>
        <p:nvCxnSpPr>
          <p:cNvPr id="5" name="直線接點 4"/>
          <p:cNvCxnSpPr/>
          <p:nvPr/>
        </p:nvCxnSpPr>
        <p:spPr>
          <a:xfrm>
            <a:off x="6820525" y="2518348"/>
            <a:ext cx="2113613" cy="12059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6820525" y="3927423"/>
            <a:ext cx="2098623" cy="3747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473377" y="4505294"/>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a:t>
            </a:r>
          </a:p>
          <a:p>
            <a:pPr algn="ctr"/>
            <a:r>
              <a:rPr lang="en-US" altLang="zh-TW" dirty="0" smtClean="0"/>
              <a:t>Windows Container</a:t>
            </a:r>
            <a:endParaRPr lang="zh-TW" altLang="en-US" dirty="0"/>
          </a:p>
        </p:txBody>
      </p:sp>
      <p:cxnSp>
        <p:nvCxnSpPr>
          <p:cNvPr id="11" name="直線接點 10"/>
          <p:cNvCxnSpPr/>
          <p:nvPr/>
        </p:nvCxnSpPr>
        <p:spPr>
          <a:xfrm flipV="1">
            <a:off x="6820525" y="4302177"/>
            <a:ext cx="2098623" cy="203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820525" y="5100778"/>
            <a:ext cx="2098623" cy="813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6338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build in factory」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50" y="2509360"/>
            <a:ext cx="4486828" cy="26839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epochtimes.com/assets/uploads/2005/12/5122616300711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4152" y="2396719"/>
            <a:ext cx="4181528" cy="2796605"/>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849815" y="3329354"/>
            <a:ext cx="738554" cy="112541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8542535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1632040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normAutofit fontScale="77500" lnSpcReduction="20000"/>
          </a:bodyPr>
          <a:lstStyle/>
          <a:p>
            <a:r>
              <a:rPr lang="en-US" altLang="zh-TW" dirty="0" smtClean="0"/>
              <a:t>“JUST ENOUGH” OS</a:t>
            </a:r>
          </a:p>
          <a:p>
            <a:r>
              <a:rPr lang="en-US" altLang="zh-TW" dirty="0" smtClean="0"/>
              <a:t>OS: JUST RUNNING APP, NOT for GUI or Remote Admin</a:t>
            </a:r>
          </a:p>
          <a:p>
            <a:r>
              <a:rPr lang="en-US" altLang="zh-TW" dirty="0" smtClean="0"/>
              <a:t>No More Remote Admin, No More Software Installation</a:t>
            </a:r>
          </a:p>
          <a:p>
            <a:r>
              <a:rPr lang="en-US" altLang="zh-TW" dirty="0" smtClean="0"/>
              <a:t>Software Define XXX</a:t>
            </a:r>
          </a:p>
          <a:p>
            <a:r>
              <a:rPr lang="en-US" altLang="zh-TW" dirty="0" smtClean="0"/>
              <a:t>SDN</a:t>
            </a:r>
          </a:p>
          <a:p>
            <a:r>
              <a:rPr lang="en-US" altLang="zh-TW" dirty="0" smtClean="0"/>
              <a:t>XXXX As Code</a:t>
            </a:r>
          </a:p>
          <a:p>
            <a:r>
              <a:rPr lang="en-US" altLang="zh-TW" dirty="0" smtClean="0"/>
              <a:t>IAC, Infrastructure As Code</a:t>
            </a:r>
          </a:p>
          <a:p>
            <a:r>
              <a:rPr lang="en-US" altLang="zh-TW" dirty="0" smtClean="0"/>
              <a:t>Library OS</a:t>
            </a:r>
          </a:p>
          <a:p>
            <a:endParaRPr lang="zh-TW" altLang="en-US" dirty="0"/>
          </a:p>
        </p:txBody>
      </p:sp>
    </p:spTree>
    <p:extLst>
      <p:ext uri="{BB962C8B-B14F-4D97-AF65-F5344CB8AC3E}">
        <p14:creationId xmlns:p14="http://schemas.microsoft.com/office/powerpoint/2010/main" val="215184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DevOps</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最適合微服務架構的開發流程</a:t>
            </a:r>
            <a:r>
              <a:rPr lang="en-US" altLang="zh-TW" dirty="0" smtClean="0"/>
              <a:t>:</a:t>
            </a:r>
            <a:r>
              <a:rPr lang="zh-TW" altLang="en-US" dirty="0" smtClean="0"/>
              <a:t> </a:t>
            </a:r>
            <a:r>
              <a:rPr lang="en-US" altLang="zh-TW" dirty="0" smtClean="0"/>
              <a:t>Dev-ops</a:t>
            </a:r>
            <a:endParaRPr lang="zh-TW" altLang="en-US" dirty="0"/>
          </a:p>
        </p:txBody>
      </p:sp>
    </p:spTree>
    <p:extLst>
      <p:ext uri="{BB962C8B-B14F-4D97-AF65-F5344CB8AC3E}">
        <p14:creationId xmlns:p14="http://schemas.microsoft.com/office/powerpoint/2010/main" val="28744644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licdn.com/mpr/mpr/AAEAAQAAAAAAAAf9AAAAJGE1ZTg0OWQwLWFkMzgtNDk0Ny05MWE4LTFmZjczZTliYzU5ZQ.jpg"/>
          <p:cNvPicPr>
            <a:picLocks noChangeAspect="1" noChangeArrowheads="1"/>
          </p:cNvPicPr>
          <p:nvPr/>
        </p:nvPicPr>
        <p:blipFill rotWithShape="1">
          <a:blip r:embed="rId3">
            <a:extLst>
              <a:ext uri="{28A0092B-C50C-407E-A947-70E740481C1C}">
                <a14:useLocalDpi xmlns:a14="http://schemas.microsoft.com/office/drawing/2010/main" val="0"/>
              </a:ext>
            </a:extLst>
          </a:blip>
          <a:srcRect b="10189"/>
          <a:stretch/>
        </p:blipFill>
        <p:spPr bwMode="auto">
          <a:xfrm>
            <a:off x="233895" y="0"/>
            <a:ext cx="11651830" cy="626633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88668"/>
            <a:ext cx="6856749" cy="369332"/>
          </a:xfrm>
          <a:prstGeom prst="rect">
            <a:avLst/>
          </a:prstGeom>
          <a:noFill/>
        </p:spPr>
        <p:txBody>
          <a:bodyPr wrap="none" rtlCol="0">
            <a:spAutoFit/>
          </a:bodyPr>
          <a:lstStyle/>
          <a:p>
            <a:r>
              <a:rPr lang="en-US" altLang="zh-TW" dirty="0">
                <a:solidFill>
                  <a:schemeClr val="bg1"/>
                </a:solidFill>
              </a:rPr>
              <a:t>https://www.linkedin.com/pulse/continuous-testing-devops-dan-ashby</a:t>
            </a:r>
            <a:endParaRPr lang="zh-TW" altLang="en-US" dirty="0">
              <a:solidFill>
                <a:schemeClr val="bg1"/>
              </a:solidFill>
            </a:endParaRPr>
          </a:p>
        </p:txBody>
      </p:sp>
    </p:spTree>
    <p:extLst>
      <p:ext uri="{BB962C8B-B14F-4D97-AF65-F5344CB8AC3E}">
        <p14:creationId xmlns:p14="http://schemas.microsoft.com/office/powerpoint/2010/main" val="15366067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114" y="6357035"/>
            <a:ext cx="8287657" cy="369332"/>
          </a:xfrm>
          <a:prstGeom prst="rect">
            <a:avLst/>
          </a:prstGeom>
        </p:spPr>
        <p:txBody>
          <a:bodyPr wrap="square">
            <a:spAutoFit/>
          </a:bodyPr>
          <a:lstStyle/>
          <a:p>
            <a:r>
              <a:rPr lang="zh-TW" altLang="en-US" dirty="0">
                <a:solidFill>
                  <a:schemeClr val="bg1"/>
                </a:solidFill>
              </a:rPr>
              <a:t>http://www.slideshare.net/dbordini/devops-open-source-e-microsoft</a:t>
            </a:r>
          </a:p>
        </p:txBody>
      </p:sp>
      <p:pic>
        <p:nvPicPr>
          <p:cNvPr id="3" name="圖片 2"/>
          <p:cNvPicPr>
            <a:picLocks noChangeAspect="1"/>
          </p:cNvPicPr>
          <p:nvPr/>
        </p:nvPicPr>
        <p:blipFill>
          <a:blip r:embed="rId3"/>
          <a:stretch>
            <a:fillRect/>
          </a:stretch>
        </p:blipFill>
        <p:spPr>
          <a:xfrm>
            <a:off x="753728" y="264695"/>
            <a:ext cx="10509807" cy="5909010"/>
          </a:xfrm>
          <a:prstGeom prst="rect">
            <a:avLst/>
          </a:prstGeom>
        </p:spPr>
      </p:pic>
    </p:spTree>
    <p:extLst>
      <p:ext uri="{BB962C8B-B14F-4D97-AF65-F5344CB8AC3E}">
        <p14:creationId xmlns:p14="http://schemas.microsoft.com/office/powerpoint/2010/main" val="20048248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21894" y="322593"/>
            <a:ext cx="10635915" cy="5903898"/>
          </a:xfrm>
          <a:prstGeom prst="rect">
            <a:avLst/>
          </a:prstGeom>
        </p:spPr>
      </p:pic>
    </p:spTree>
    <p:extLst>
      <p:ext uri="{BB962C8B-B14F-4D97-AF65-F5344CB8AC3E}">
        <p14:creationId xmlns:p14="http://schemas.microsoft.com/office/powerpoint/2010/main" val="33518387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86062" y="215875"/>
            <a:ext cx="10619876" cy="5969050"/>
          </a:xfrm>
          <a:prstGeom prst="rect">
            <a:avLst/>
          </a:prstGeom>
        </p:spPr>
      </p:pic>
    </p:spTree>
    <p:extLst>
      <p:ext uri="{BB962C8B-B14F-4D97-AF65-F5344CB8AC3E}">
        <p14:creationId xmlns:p14="http://schemas.microsoft.com/office/powerpoint/2010/main" val="40421030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74031" y="207317"/>
            <a:ext cx="10643938" cy="5938040"/>
          </a:xfrm>
          <a:prstGeom prst="rect">
            <a:avLst/>
          </a:prstGeom>
        </p:spPr>
      </p:pic>
    </p:spTree>
    <p:extLst>
      <p:ext uri="{BB962C8B-B14F-4D97-AF65-F5344CB8AC3E}">
        <p14:creationId xmlns:p14="http://schemas.microsoft.com/office/powerpoint/2010/main" val="2414241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8341643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126" y="1308470"/>
            <a:ext cx="9414478" cy="49878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6488668"/>
            <a:ext cx="9322279" cy="369332"/>
          </a:xfrm>
          <a:prstGeom prst="rect">
            <a:avLst/>
          </a:prstGeom>
        </p:spPr>
        <p:txBody>
          <a:bodyPr wrap="square">
            <a:spAutoFit/>
          </a:bodyPr>
          <a:lstStyle/>
          <a:p>
            <a:r>
              <a:rPr lang="zh-TW" altLang="en-US" dirty="0">
                <a:solidFill>
                  <a:schemeClr val="bg1"/>
                </a:solidFill>
              </a:rPr>
              <a:t>https://www.santriyatechnologies.com/serve-cloud-computing.php</a:t>
            </a:r>
          </a:p>
        </p:txBody>
      </p:sp>
      <p:sp>
        <p:nvSpPr>
          <p:cNvPr id="2" name="標題 1"/>
          <p:cNvSpPr>
            <a:spLocks noGrp="1"/>
          </p:cNvSpPr>
          <p:nvPr>
            <p:ph type="title"/>
          </p:nvPr>
        </p:nvSpPr>
        <p:spPr/>
        <p:txBody>
          <a:bodyPr/>
          <a:lstStyle/>
          <a:p>
            <a:r>
              <a:rPr lang="zh-TW" altLang="en-US" dirty="0" smtClean="0"/>
              <a:t>非微軟陣營的 </a:t>
            </a:r>
            <a:r>
              <a:rPr lang="en-US" altLang="zh-TW" dirty="0" smtClean="0"/>
              <a:t>DevOps</a:t>
            </a:r>
            <a:r>
              <a:rPr lang="zh-TW" altLang="en-US" dirty="0" smtClean="0"/>
              <a:t> 做法 </a:t>
            </a:r>
            <a:r>
              <a:rPr lang="en-US" altLang="zh-TW" dirty="0" smtClean="0"/>
              <a:t>(</a:t>
            </a:r>
            <a:r>
              <a:rPr lang="zh-TW" altLang="en-US" dirty="0" smtClean="0"/>
              <a:t>參考</a:t>
            </a:r>
            <a:r>
              <a:rPr lang="en-US" altLang="zh-TW" dirty="0" smtClean="0"/>
              <a:t>)</a:t>
            </a:r>
            <a:br>
              <a:rPr lang="en-US" altLang="zh-TW" dirty="0" smtClean="0"/>
            </a:br>
            <a:endParaRPr lang="zh-TW" altLang="en-US" dirty="0"/>
          </a:p>
        </p:txBody>
      </p:sp>
    </p:spTree>
    <p:extLst>
      <p:ext uri="{BB962C8B-B14F-4D97-AF65-F5344CB8AC3E}">
        <p14:creationId xmlns:p14="http://schemas.microsoft.com/office/powerpoint/2010/main" val="31871920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3002208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devops proces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73" y="634042"/>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6386064"/>
            <a:ext cx="8606971" cy="369332"/>
          </a:xfrm>
          <a:prstGeom prst="rect">
            <a:avLst/>
          </a:prstGeom>
        </p:spPr>
        <p:txBody>
          <a:bodyPr wrap="square">
            <a:spAutoFit/>
          </a:bodyPr>
          <a:lstStyle/>
          <a:p>
            <a:r>
              <a:rPr lang="zh-TW" altLang="en-US" dirty="0">
                <a:solidFill>
                  <a:schemeClr val="bg1"/>
                </a:solidFill>
              </a:rPr>
              <a:t>https://www.linkedin.com/pulse/devops-continuous-testing-ira-agarwal</a:t>
            </a:r>
          </a:p>
        </p:txBody>
      </p:sp>
    </p:spTree>
    <p:extLst>
      <p:ext uri="{BB962C8B-B14F-4D97-AF65-F5344CB8AC3E}">
        <p14:creationId xmlns:p14="http://schemas.microsoft.com/office/powerpoint/2010/main" val="40093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t>實際案例分享</a:t>
            </a:r>
            <a:r>
              <a:rPr lang="en-US" sz="3600" b="1" dirty="0"/>
              <a:t>: </a:t>
            </a:r>
            <a:br>
              <a:rPr lang="en-US" sz="3600" b="1" dirty="0"/>
            </a:br>
            <a:r>
              <a:rPr lang="zh-TW" altLang="en-US" sz="3600" b="1" dirty="0"/>
              <a:t>如何 </a:t>
            </a:r>
            <a:r>
              <a:rPr lang="en-US" altLang="zh-TW" sz="3600" b="1" dirty="0"/>
              <a:t>“</a:t>
            </a:r>
            <a:r>
              <a:rPr lang="zh-TW" altLang="en-US" sz="3600" b="1" dirty="0"/>
              <a:t>微服務化</a:t>
            </a:r>
            <a:r>
              <a:rPr lang="en-US" altLang="zh-TW" sz="3600" b="1" dirty="0"/>
              <a:t>”</a:t>
            </a:r>
            <a:r>
              <a:rPr lang="zh-TW" altLang="en-US" sz="3600" b="1" dirty="0"/>
              <a:t> 人才發展管理系統</a:t>
            </a:r>
            <a:r>
              <a:rPr lang="en-US" altLang="zh-TW" sz="3600" b="1" dirty="0"/>
              <a:t>?</a:t>
            </a:r>
            <a:endParaRPr lang="en-US" sz="3600" b="1" dirty="0"/>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9298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fontScale="90000"/>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br>
              <a:rPr lang="en-US" altLang="zh-TW" b="1" dirty="0" smtClean="0"/>
            </a:b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2216728" y="6141309"/>
            <a:ext cx="86473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人才管理系統，有非常多的表單及操作流程，複雜且關聯緊密。最顯而易見的</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系統邊界</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，是有明確職責的 </a:t>
            </a:r>
            <a:r>
              <a:rPr kumimoji="0" lang="en-US" altLang="zh-TW"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PORTAL</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，以及數位學習相關的</a:t>
            </a: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教材管理與學習追蹤</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p:txBody>
      </p:sp>
    </p:spTree>
    <p:extLst>
      <p:ext uri="{BB962C8B-B14F-4D97-AF65-F5344CB8AC3E}">
        <p14:creationId xmlns:p14="http://schemas.microsoft.com/office/powerpoint/2010/main" val="951610275"/>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81200" y="1582616"/>
            <a:ext cx="7772400" cy="4768038"/>
          </a:xfrm>
        </p:spPr>
        <p:txBody>
          <a:bodyPr>
            <a:noAutofit/>
          </a:bodyPr>
          <a:lstStyle/>
          <a:p>
            <a:r>
              <a:rPr lang="zh-TW" altLang="en-US" sz="2000" b="1" dirty="0">
                <a:solidFill>
                  <a:srgbClr val="FFFF00"/>
                </a:solidFill>
              </a:rPr>
              <a:t>維護困難</a:t>
            </a:r>
            <a:r>
              <a:rPr lang="en-US" altLang="zh-TW" sz="2000" b="1" dirty="0">
                <a:solidFill>
                  <a:srgbClr val="FFFF00"/>
                </a:solidFill>
              </a:rPr>
              <a:t>:</a:t>
            </a:r>
            <a:r>
              <a:rPr lang="zh-TW" altLang="en-US" sz="2000" b="1" dirty="0">
                <a:solidFill>
                  <a:srgbClr val="FFFF00"/>
                </a:solidFill>
              </a:rPr>
              <a:t> </a:t>
            </a:r>
            <a:r>
              <a:rPr lang="zh-TW" altLang="en-US" sz="2000" dirty="0"/>
              <a:t>大型單體式 </a:t>
            </a:r>
            <a:r>
              <a:rPr lang="en-US" altLang="zh-TW" sz="2000" dirty="0"/>
              <a:t>(Monolithic Apps) </a:t>
            </a:r>
            <a:r>
              <a:rPr lang="zh-TW" altLang="en-US" sz="2000" dirty="0"/>
              <a:t>開發、維護、更新、測試都很困難。改一行 </a:t>
            </a:r>
            <a:r>
              <a:rPr lang="en-US" altLang="zh-TW" sz="2000" dirty="0"/>
              <a:t>code</a:t>
            </a:r>
            <a:r>
              <a:rPr lang="zh-TW" altLang="en-US" sz="2000" dirty="0"/>
              <a:t> 就要測試所有功能；</a:t>
            </a:r>
            <a:endParaRPr lang="en-US" altLang="zh-TW" sz="2000" dirty="0"/>
          </a:p>
          <a:p>
            <a:pPr lvl="1"/>
            <a:endParaRPr lang="en-US" altLang="zh-TW" sz="1800" dirty="0"/>
          </a:p>
          <a:p>
            <a:r>
              <a:rPr lang="zh-TW" altLang="en-US" sz="2000" b="1" dirty="0">
                <a:solidFill>
                  <a:srgbClr val="FFFF00"/>
                </a:solidFill>
              </a:rPr>
              <a:t>擴充困難</a:t>
            </a:r>
            <a:r>
              <a:rPr lang="en-US" altLang="zh-TW" sz="2000" b="1" dirty="0">
                <a:solidFill>
                  <a:srgbClr val="FFFF00"/>
                </a:solidFill>
              </a:rPr>
              <a:t>:</a:t>
            </a:r>
            <a:r>
              <a:rPr lang="zh-TW" altLang="en-US" sz="2000" b="1" dirty="0">
                <a:solidFill>
                  <a:srgbClr val="FFFF00"/>
                </a:solidFill>
              </a:rPr>
              <a:t> </a:t>
            </a:r>
            <a:r>
              <a:rPr lang="zh-TW" altLang="en-US" sz="2000" dirty="0"/>
              <a:t>由於服務無法分割，只能整體進行擴充，複雜度高。系統失敗也會導致整個 </a:t>
            </a:r>
            <a:r>
              <a:rPr lang="en-US" altLang="zh-TW" sz="2000" dirty="0"/>
              <a:t>App</a:t>
            </a:r>
            <a:r>
              <a:rPr lang="zh-TW" altLang="en-US" sz="2000" dirty="0"/>
              <a:t> </a:t>
            </a:r>
            <a:r>
              <a:rPr lang="en-US" altLang="zh-TW" sz="2000" dirty="0"/>
              <a:t>Pool</a:t>
            </a:r>
            <a:r>
              <a:rPr lang="zh-TW" altLang="en-US" sz="2000" dirty="0"/>
              <a:t> </a:t>
            </a:r>
            <a:r>
              <a:rPr lang="en-US" altLang="zh-TW" sz="2000" dirty="0"/>
              <a:t>Failure,</a:t>
            </a:r>
            <a:r>
              <a:rPr lang="zh-TW" altLang="en-US" sz="2000" dirty="0"/>
              <a:t> 無法隔離 </a:t>
            </a:r>
            <a:r>
              <a:rPr lang="en-US" altLang="zh-TW" sz="2000" dirty="0"/>
              <a:t>Application</a:t>
            </a:r>
            <a:r>
              <a:rPr lang="zh-TW" altLang="en-US" sz="2000" dirty="0"/>
              <a:t> 內的部分元件 </a:t>
            </a:r>
            <a:r>
              <a:rPr lang="en-US" altLang="zh-TW" sz="2000" dirty="0"/>
              <a:t>Failure.</a:t>
            </a:r>
          </a:p>
          <a:p>
            <a:pPr lvl="1"/>
            <a:endParaRPr lang="en-US" altLang="zh-TW" sz="1800" dirty="0"/>
          </a:p>
          <a:p>
            <a:r>
              <a:rPr lang="zh-TW" altLang="en-US" sz="2000" b="1" dirty="0">
                <a:solidFill>
                  <a:srgbClr val="FFFF00"/>
                </a:solidFill>
              </a:rPr>
              <a:t>雲端化困難</a:t>
            </a:r>
            <a:r>
              <a:rPr lang="en-US" altLang="zh-TW" sz="2000" b="1" dirty="0">
                <a:solidFill>
                  <a:srgbClr val="FFFF00"/>
                </a:solidFill>
              </a:rPr>
              <a:t>:</a:t>
            </a:r>
            <a:r>
              <a:rPr lang="zh-TW" altLang="en-US" sz="2000" b="1" dirty="0">
                <a:solidFill>
                  <a:srgbClr val="FFFF00"/>
                </a:solidFill>
              </a:rPr>
              <a:t> </a:t>
            </a:r>
            <a:r>
              <a:rPr lang="zh-TW" altLang="en-US" sz="2000" dirty="0"/>
              <a:t>難以朝向雲端化發展 </a:t>
            </a:r>
            <a:r>
              <a:rPr lang="en-US" altLang="zh-TW" sz="2000" dirty="0"/>
              <a:t>(</a:t>
            </a:r>
            <a:r>
              <a:rPr lang="zh-TW" altLang="en-US" sz="2000" dirty="0"/>
              <a:t>我們想將部分服務切割出來，改由原廠直接從雲端提供服務</a:t>
            </a:r>
            <a:r>
              <a:rPr lang="en-US" altLang="zh-TW" sz="2000" dirty="0"/>
              <a:t>)</a:t>
            </a:r>
            <a:r>
              <a:rPr lang="zh-TW" altLang="en-US" sz="2000" dirty="0"/>
              <a:t>。同時系統非多租戶設計，要大量佈署同樣服務給不同客戶的效率及使用率也不佳。</a:t>
            </a:r>
            <a:endParaRPr lang="en-US" altLang="zh-TW" sz="2000" dirty="0"/>
          </a:p>
          <a:p>
            <a:endParaRPr lang="en-US" altLang="zh-TW" sz="2000" dirty="0"/>
          </a:p>
          <a:p>
            <a:r>
              <a:rPr lang="zh-TW" altLang="en-US" sz="2000" b="1" dirty="0">
                <a:solidFill>
                  <a:srgbClr val="FFFF00"/>
                </a:solidFill>
              </a:rPr>
              <a:t>佈署困難</a:t>
            </a:r>
            <a:r>
              <a:rPr lang="en-US" altLang="zh-TW" sz="2000" b="1" dirty="0">
                <a:solidFill>
                  <a:srgbClr val="FFFF00"/>
                </a:solidFill>
              </a:rPr>
              <a:t>:</a:t>
            </a:r>
            <a:r>
              <a:rPr lang="zh-TW" altLang="en-US" sz="2000" b="1" dirty="0">
                <a:solidFill>
                  <a:srgbClr val="FFFF00"/>
                </a:solidFill>
              </a:rPr>
              <a:t> </a:t>
            </a:r>
            <a:r>
              <a:rPr lang="en-US" altLang="zh-TW" sz="2000" dirty="0"/>
              <a:t>Container </a:t>
            </a:r>
            <a:r>
              <a:rPr lang="zh-TW" altLang="en-US" sz="2000" dirty="0"/>
              <a:t>技術能解決佈署問題，但是</a:t>
            </a:r>
            <a:r>
              <a:rPr lang="en-US" altLang="zh-TW" sz="2000" dirty="0"/>
              <a:t> Docker </a:t>
            </a:r>
            <a:r>
              <a:rPr lang="zh-TW" altLang="en-US" sz="2000" dirty="0"/>
              <a:t>必須架構在 </a:t>
            </a:r>
            <a:r>
              <a:rPr lang="en-US" altLang="zh-TW" sz="2000" dirty="0"/>
              <a:t>Linux</a:t>
            </a:r>
            <a:r>
              <a:rPr lang="zh-TW" altLang="en-US" sz="2000" dirty="0"/>
              <a:t> 上，</a:t>
            </a:r>
            <a:r>
              <a:rPr lang="en-US" altLang="zh-TW" sz="2000" dirty="0"/>
              <a:t>.NET Developer</a:t>
            </a:r>
            <a:r>
              <a:rPr lang="zh-TW" altLang="en-US" sz="2000" dirty="0"/>
              <a:t> 難以直接使用。</a:t>
            </a:r>
            <a:endParaRPr lang="en-US" altLang="zh-TW" sz="2000" dirty="0"/>
          </a:p>
          <a:p>
            <a:pPr lvl="1"/>
            <a:endParaRPr lang="en-US" altLang="zh-TW" sz="1800" dirty="0"/>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Tree>
    <p:extLst>
      <p:ext uri="{BB962C8B-B14F-4D97-AF65-F5344CB8AC3E}">
        <p14:creationId xmlns:p14="http://schemas.microsoft.com/office/powerpoint/2010/main" val="39248019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系統 </a:t>
            </a:r>
            <a:r>
              <a:rPr lang="en-US" altLang="zh-TW" sz="3600" b="1" dirty="0"/>
              <a:t>codebase</a:t>
            </a:r>
            <a:r>
              <a:rPr lang="zh-TW" altLang="en-US" sz="3600" b="1" dirty="0"/>
              <a:t> 規模</a:t>
            </a:r>
          </a:p>
        </p:txBody>
      </p:sp>
      <p:sp>
        <p:nvSpPr>
          <p:cNvPr id="3" name="內容版面配置區 2"/>
          <p:cNvSpPr>
            <a:spLocks noGrp="1"/>
          </p:cNvSpPr>
          <p:nvPr>
            <p:ph idx="1"/>
          </p:nvPr>
        </p:nvSpPr>
        <p:spPr>
          <a:xfrm>
            <a:off x="1981200" y="2142068"/>
            <a:ext cx="7772400" cy="4481470"/>
          </a:xfrm>
        </p:spPr>
        <p:txBody>
          <a:bodyPr>
            <a:normAutofit/>
          </a:bodyPr>
          <a:lstStyle/>
          <a:p>
            <a:r>
              <a:rPr lang="en-US" altLang="zh-TW" sz="2800" b="1" dirty="0">
                <a:solidFill>
                  <a:srgbClr val="FFFF00"/>
                </a:solidFill>
              </a:rPr>
              <a:t>3000+</a:t>
            </a:r>
            <a:r>
              <a:rPr lang="en-US" altLang="zh-TW" sz="2800" dirty="0"/>
              <a:t> Pages &amp; Controls (*.</a:t>
            </a:r>
            <a:r>
              <a:rPr lang="en-US" altLang="zh-TW" sz="2800" dirty="0" err="1"/>
              <a:t>aspx</a:t>
            </a:r>
            <a:r>
              <a:rPr lang="en-US" altLang="zh-TW" sz="2800" dirty="0"/>
              <a:t>, *.</a:t>
            </a:r>
            <a:r>
              <a:rPr lang="en-US" altLang="zh-TW" sz="2800" dirty="0" err="1"/>
              <a:t>ascx</a:t>
            </a:r>
            <a:r>
              <a:rPr lang="en-US" altLang="zh-TW" sz="2800" dirty="0"/>
              <a:t>)</a:t>
            </a:r>
          </a:p>
          <a:p>
            <a:endParaRPr lang="en-US" altLang="zh-TW" sz="2800" dirty="0"/>
          </a:p>
          <a:p>
            <a:r>
              <a:rPr lang="en-US" altLang="zh-TW" sz="2800" b="1" dirty="0">
                <a:solidFill>
                  <a:srgbClr val="FFFF00"/>
                </a:solidFill>
              </a:rPr>
              <a:t>4500+ </a:t>
            </a:r>
            <a:r>
              <a:rPr lang="en-US" altLang="zh-TW" sz="2800" dirty="0"/>
              <a:t>Code Files (*.</a:t>
            </a:r>
            <a:r>
              <a:rPr lang="en-US" altLang="zh-TW" sz="2800" dirty="0" err="1"/>
              <a:t>cs</a:t>
            </a:r>
            <a:r>
              <a:rPr lang="en-US" altLang="zh-TW" sz="2800" dirty="0"/>
              <a:t>), </a:t>
            </a:r>
            <a:r>
              <a:rPr lang="en-US" altLang="zh-TW" sz="2800" b="1" dirty="0">
                <a:solidFill>
                  <a:srgbClr val="FFFF00"/>
                </a:solidFill>
              </a:rPr>
              <a:t>800,000</a:t>
            </a:r>
            <a:r>
              <a:rPr lang="en-US" altLang="zh-TW" sz="2800" dirty="0"/>
              <a:t> lines</a:t>
            </a:r>
          </a:p>
          <a:p>
            <a:endParaRPr lang="en-US" altLang="zh-TW" sz="2800" dirty="0"/>
          </a:p>
          <a:p>
            <a:r>
              <a:rPr lang="en-US" altLang="zh-TW" sz="2800" b="1" dirty="0">
                <a:solidFill>
                  <a:srgbClr val="FFFF00"/>
                </a:solidFill>
              </a:rPr>
              <a:t>35</a:t>
            </a:r>
            <a:r>
              <a:rPr lang="en-US" altLang="zh-TW" sz="2800" dirty="0"/>
              <a:t> minutes compile time (@ intel i5 CPU, 8G ram), </a:t>
            </a:r>
            <a:r>
              <a:rPr lang="en-US" altLang="zh-TW" sz="2800" b="1" dirty="0">
                <a:solidFill>
                  <a:srgbClr val="FFFF00"/>
                </a:solidFill>
              </a:rPr>
              <a:t>85</a:t>
            </a:r>
            <a:r>
              <a:rPr lang="en-US" altLang="zh-TW" sz="2800" dirty="0"/>
              <a:t> minutes build + deploy time</a:t>
            </a:r>
          </a:p>
          <a:p>
            <a:endParaRPr lang="zh-TW" altLang="en-US" sz="2000" dirty="0"/>
          </a:p>
        </p:txBody>
      </p:sp>
    </p:spTree>
    <p:extLst>
      <p:ext uri="{BB962C8B-B14F-4D97-AF65-F5344CB8AC3E}">
        <p14:creationId xmlns:p14="http://schemas.microsoft.com/office/powerpoint/2010/main" val="15957533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rgbClr val="FFFF00"/>
                </a:solidFill>
              </a:rPr>
              <a:t>切割</a:t>
            </a:r>
            <a:r>
              <a:rPr lang="en-US" altLang="zh-TW" dirty="0" smtClean="0"/>
              <a:t>:</a:t>
            </a:r>
            <a:r>
              <a:rPr lang="zh-TW" altLang="en-US" dirty="0" smtClean="0"/>
              <a:t> 找出系統的邊界，挑出適合切割出獨立的微服務區塊</a:t>
            </a:r>
            <a:endParaRPr lang="en-US" altLang="zh-TW" dirty="0" smtClean="0"/>
          </a:p>
          <a:p>
            <a:r>
              <a:rPr lang="zh-TW" altLang="en-US" b="1" dirty="0" smtClean="0">
                <a:solidFill>
                  <a:srgbClr val="FFFF00"/>
                </a:solidFill>
              </a:rPr>
              <a:t>介面</a:t>
            </a:r>
            <a:r>
              <a:rPr lang="en-US" altLang="zh-TW" dirty="0" smtClean="0"/>
              <a:t>:</a:t>
            </a:r>
            <a:r>
              <a:rPr lang="zh-TW" altLang="en-US" dirty="0" smtClean="0"/>
              <a:t> 定義 </a:t>
            </a:r>
            <a:r>
              <a:rPr lang="en-US" altLang="zh-TW" dirty="0" smtClean="0"/>
              <a:t>API</a:t>
            </a:r>
            <a:r>
              <a:rPr lang="zh-TW" altLang="en-US" dirty="0" smtClean="0"/>
              <a:t> </a:t>
            </a:r>
            <a:r>
              <a:rPr lang="en-US" altLang="zh-TW" dirty="0" smtClean="0"/>
              <a:t>, PROTOCOL, </a:t>
            </a:r>
            <a:r>
              <a:rPr lang="zh-TW" altLang="en-US" dirty="0" smtClean="0"/>
              <a:t>對應的 </a:t>
            </a:r>
            <a:r>
              <a:rPr lang="en-US" altLang="zh-TW" dirty="0" smtClean="0"/>
              <a:t>SDK, </a:t>
            </a:r>
            <a:r>
              <a:rPr lang="zh-TW" altLang="en-US" dirty="0" smtClean="0">
                <a:solidFill>
                  <a:srgbClr val="FFFF00"/>
                </a:solidFill>
              </a:rPr>
              <a:t>版本相容</a:t>
            </a:r>
            <a:r>
              <a:rPr lang="zh-TW" altLang="en-US" dirty="0">
                <a:solidFill>
                  <a:srgbClr val="FFFF00"/>
                </a:solidFill>
              </a:rPr>
              <a:t>性</a:t>
            </a:r>
            <a:r>
              <a:rPr lang="zh-TW" altLang="en-US" dirty="0" smtClean="0">
                <a:solidFill>
                  <a:srgbClr val="FFFF00"/>
                </a:solidFill>
              </a:rPr>
              <a:t>與安全性原則</a:t>
            </a:r>
            <a:endParaRPr lang="en-US" altLang="zh-TW" dirty="0" smtClean="0">
              <a:solidFill>
                <a:srgbClr val="FFFF00"/>
              </a:solidFill>
            </a:endParaRPr>
          </a:p>
          <a:p>
            <a:r>
              <a:rPr lang="zh-TW" altLang="en-US" b="1" dirty="0" smtClean="0">
                <a:solidFill>
                  <a:srgbClr val="FFFF00"/>
                </a:solidFill>
              </a:rPr>
              <a:t>架構安全</a:t>
            </a:r>
            <a:r>
              <a:rPr lang="en-US" altLang="zh-TW" dirty="0" smtClean="0"/>
              <a:t>:</a:t>
            </a:r>
            <a:r>
              <a:rPr lang="zh-TW" altLang="en-US" dirty="0" smtClean="0"/>
              <a:t> 服務之間的安全機制，採用授權 </a:t>
            </a:r>
            <a:r>
              <a:rPr lang="en-US" altLang="zh-TW" dirty="0" smtClean="0"/>
              <a:t>TOKEN,</a:t>
            </a:r>
            <a:r>
              <a:rPr lang="zh-TW" altLang="en-US" dirty="0" smtClean="0"/>
              <a:t> </a:t>
            </a:r>
            <a:r>
              <a:rPr lang="en-US" altLang="zh-TW" dirty="0" smtClean="0"/>
              <a:t>JSON</a:t>
            </a:r>
            <a:r>
              <a:rPr lang="zh-TW" altLang="en-US" dirty="0" smtClean="0"/>
              <a:t> </a:t>
            </a:r>
            <a:r>
              <a:rPr lang="en-US" altLang="zh-TW" dirty="0" smtClean="0"/>
              <a:t>+</a:t>
            </a:r>
            <a:r>
              <a:rPr lang="zh-TW" altLang="en-US" dirty="0" smtClean="0"/>
              <a:t> 數位簽章</a:t>
            </a:r>
            <a:r>
              <a:rPr lang="en-US" altLang="zh-TW" dirty="0" smtClean="0"/>
              <a:t>(AES)</a:t>
            </a:r>
          </a:p>
          <a:p>
            <a:endParaRPr lang="en-US" altLang="zh-TW" b="1" dirty="0" smtClean="0">
              <a:solidFill>
                <a:srgbClr val="FFFF00"/>
              </a:solidFill>
            </a:endParaRPr>
          </a:p>
          <a:p>
            <a:r>
              <a:rPr lang="zh-TW" altLang="en-US" b="1" dirty="0" smtClean="0">
                <a:solidFill>
                  <a:srgbClr val="FFFF00"/>
                </a:solidFill>
              </a:rPr>
              <a:t>框架</a:t>
            </a:r>
            <a:r>
              <a:rPr lang="en-US" altLang="zh-TW" dirty="0" smtClean="0"/>
              <a:t>:</a:t>
            </a:r>
            <a:r>
              <a:rPr lang="zh-TW" altLang="en-US" dirty="0" smtClean="0"/>
              <a:t> 決定服務要採用的開發技術、</a:t>
            </a:r>
            <a:r>
              <a:rPr lang="zh-TW" altLang="en-US" dirty="0" smtClean="0">
                <a:solidFill>
                  <a:srgbClr val="FFFF00"/>
                </a:solidFill>
              </a:rPr>
              <a:t>框架</a:t>
            </a:r>
            <a:r>
              <a:rPr lang="zh-TW" altLang="en-US" dirty="0" smtClean="0"/>
              <a:t>、執行環境</a:t>
            </a:r>
            <a:endParaRPr lang="en-US" altLang="zh-TW" dirty="0" smtClean="0"/>
          </a:p>
          <a:p>
            <a:r>
              <a:rPr lang="zh-TW" altLang="en-US" b="1" dirty="0" smtClean="0">
                <a:solidFill>
                  <a:srgbClr val="FFFF00"/>
                </a:solidFill>
              </a:rPr>
              <a:t>重構</a:t>
            </a:r>
            <a:r>
              <a:rPr lang="en-US" altLang="zh-TW" dirty="0" smtClean="0"/>
              <a:t>:</a:t>
            </a:r>
            <a:r>
              <a:rPr lang="zh-TW" altLang="en-US" dirty="0" smtClean="0"/>
              <a:t> 用重構 </a:t>
            </a:r>
            <a:r>
              <a:rPr lang="en-US" altLang="zh-TW" dirty="0" smtClean="0"/>
              <a:t>+</a:t>
            </a:r>
            <a:r>
              <a:rPr lang="zh-TW" altLang="en-US" dirty="0" smtClean="0"/>
              <a:t> 單元測試，</a:t>
            </a:r>
            <a:r>
              <a:rPr lang="zh-TW" altLang="en-US" dirty="0" smtClean="0">
                <a:solidFill>
                  <a:srgbClr val="FFFF00"/>
                </a:solidFill>
              </a:rPr>
              <a:t>逐步改善</a:t>
            </a:r>
            <a:r>
              <a:rPr lang="zh-TW" altLang="en-US" dirty="0" smtClean="0"/>
              <a:t>原本</a:t>
            </a:r>
            <a:r>
              <a:rPr lang="zh-TW" altLang="en-US" dirty="0"/>
              <a:t>的</a:t>
            </a:r>
            <a:r>
              <a:rPr lang="zh-TW" altLang="en-US" dirty="0" smtClean="0"/>
              <a:t>系統架構，切割出獨立服務</a:t>
            </a:r>
            <a:endParaRPr lang="en-US" altLang="zh-TW" dirty="0" smtClean="0"/>
          </a:p>
          <a:p>
            <a:r>
              <a:rPr lang="zh-TW" altLang="en-US" b="1" dirty="0" smtClean="0">
                <a:solidFill>
                  <a:srgbClr val="FFFF00"/>
                </a:solidFill>
              </a:rPr>
              <a:t>測試</a:t>
            </a:r>
            <a:r>
              <a:rPr lang="en-US" altLang="zh-TW" dirty="0" smtClean="0"/>
              <a:t>:</a:t>
            </a:r>
            <a:r>
              <a:rPr lang="zh-TW" altLang="en-US" dirty="0" smtClean="0"/>
              <a:t> 佈署容易，可局部更新，</a:t>
            </a:r>
            <a:r>
              <a:rPr lang="zh-TW" altLang="en-US" dirty="0" smtClean="0">
                <a:solidFill>
                  <a:srgbClr val="FFFF00"/>
                </a:solidFill>
              </a:rPr>
              <a:t>可隨時使用真實的環境測試</a:t>
            </a:r>
            <a:endParaRPr lang="en-US" altLang="zh-TW" dirty="0">
              <a:solidFill>
                <a:srgbClr val="FFFF00"/>
              </a:solidFill>
            </a:endParaRPr>
          </a:p>
          <a:p>
            <a:r>
              <a:rPr lang="zh-TW" altLang="en-US" b="1" dirty="0" smtClean="0">
                <a:solidFill>
                  <a:srgbClr val="FFFF00"/>
                </a:solidFill>
              </a:rPr>
              <a:t>追蹤</a:t>
            </a:r>
            <a:r>
              <a:rPr lang="en-US" altLang="zh-TW" dirty="0" smtClean="0"/>
              <a:t>:</a:t>
            </a:r>
            <a:r>
              <a:rPr lang="zh-TW" altLang="en-US" dirty="0" smtClean="0"/>
              <a:t> 規劃統一的 </a:t>
            </a:r>
            <a:r>
              <a:rPr lang="en-US" altLang="zh-TW" dirty="0" smtClean="0"/>
              <a:t>LOG</a:t>
            </a:r>
            <a:r>
              <a:rPr lang="zh-TW" altLang="en-US" dirty="0" smtClean="0"/>
              <a:t> 機制，</a:t>
            </a:r>
            <a:r>
              <a:rPr lang="zh-TW" altLang="en-US" dirty="0" smtClean="0">
                <a:solidFill>
                  <a:srgbClr val="FFFF00"/>
                </a:solidFill>
              </a:rPr>
              <a:t>按操作序號追蹤</a:t>
            </a:r>
            <a:r>
              <a:rPr lang="zh-TW" altLang="en-US" dirty="0" smtClean="0"/>
              <a:t>，解決跨服務問題排除</a:t>
            </a:r>
            <a:endParaRPr lang="en-US" altLang="zh-TW" dirty="0" smtClean="0"/>
          </a:p>
          <a:p>
            <a:endParaRPr lang="en-US" altLang="zh-TW" b="1" dirty="0" smtClean="0">
              <a:solidFill>
                <a:srgbClr val="FFFF00"/>
              </a:solidFill>
            </a:endParaRPr>
          </a:p>
          <a:p>
            <a:r>
              <a:rPr lang="zh-TW" altLang="en-US" b="1" dirty="0" smtClean="0">
                <a:solidFill>
                  <a:srgbClr val="FFFF00"/>
                </a:solidFill>
              </a:rPr>
              <a:t>監控</a:t>
            </a:r>
            <a:r>
              <a:rPr lang="en-US" altLang="zh-TW" dirty="0"/>
              <a:t>:</a:t>
            </a:r>
            <a:r>
              <a:rPr lang="zh-TW" altLang="en-US" dirty="0"/>
              <a:t> 服務運作狀況，服務效能表現，服務失敗後的處理原則</a:t>
            </a:r>
            <a:endParaRPr lang="en-US" altLang="zh-TW" dirty="0"/>
          </a:p>
          <a:p>
            <a:r>
              <a:rPr lang="zh-TW" altLang="en-US" b="1" dirty="0" smtClean="0">
                <a:solidFill>
                  <a:srgbClr val="FFFF00"/>
                </a:solidFill>
              </a:rPr>
              <a:t>壓測</a:t>
            </a:r>
            <a:r>
              <a:rPr lang="en-US" altLang="zh-TW" dirty="0" smtClean="0"/>
              <a:t>:</a:t>
            </a:r>
            <a:r>
              <a:rPr lang="zh-TW" altLang="en-US" dirty="0" smtClean="0"/>
              <a:t> 了解單一服務效能瓶頸，與運作規模的上限</a:t>
            </a:r>
            <a:endParaRPr lang="en-US" altLang="zh-TW" dirty="0" smtClean="0"/>
          </a:p>
        </p:txBody>
      </p:sp>
    </p:spTree>
    <p:extLst>
      <p:ext uri="{BB962C8B-B14F-4D97-AF65-F5344CB8AC3E}">
        <p14:creationId xmlns:p14="http://schemas.microsoft.com/office/powerpoint/2010/main" val="27725054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原本的架構 </a:t>
            </a:r>
            <a:r>
              <a:rPr lang="en-US" altLang="zh-TW" dirty="0" smtClean="0"/>
              <a:t>(Before 2014)</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700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9092712"/>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4350</TotalTime>
  <Words>6103</Words>
  <Application>Microsoft Office PowerPoint</Application>
  <PresentationFormat>寬螢幕</PresentationFormat>
  <Paragraphs>1184</Paragraphs>
  <Slides>143</Slides>
  <Notes>127</Notes>
  <HiddenSlides>4</HiddenSlides>
  <MMClips>0</MMClips>
  <ScaleCrop>false</ScaleCrop>
  <HeadingPairs>
    <vt:vector size="6" baseType="variant">
      <vt:variant>
        <vt:lpstr>使用字型</vt:lpstr>
      </vt:variant>
      <vt:variant>
        <vt:i4>17</vt:i4>
      </vt:variant>
      <vt:variant>
        <vt:lpstr>佈景主題</vt:lpstr>
      </vt:variant>
      <vt:variant>
        <vt:i4>4</vt:i4>
      </vt:variant>
      <vt:variant>
        <vt:lpstr>投影片標題</vt:lpstr>
      </vt:variant>
      <vt:variant>
        <vt:i4>143</vt:i4>
      </vt:variant>
    </vt:vector>
  </HeadingPairs>
  <TitlesOfParts>
    <vt:vector size="164" baseType="lpstr">
      <vt:lpstr>Blender Pro Book</vt:lpstr>
      <vt:lpstr>KodchiangUPC</vt:lpstr>
      <vt:lpstr>MS PGothic</vt:lpstr>
      <vt:lpstr>微軟正黑體</vt:lpstr>
      <vt:lpstr>新細明體</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Times New Roman</vt:lpstr>
      <vt:lpstr>Wingdings</vt:lpstr>
      <vt:lpstr>回顧</vt:lpstr>
      <vt:lpstr>5-30721_Build_2016_Template_Dark</vt:lpstr>
      <vt:lpstr>5-30721_Build_2016_Template_Light</vt:lpstr>
      <vt:lpstr>天體</vt:lpstr>
      <vt:lpstr>大型 Web Application 轉移到 微服務的經驗分享</vt:lpstr>
      <vt:lpstr>PowerPoint 簡報</vt:lpstr>
      <vt:lpstr>Background…</vt:lpstr>
      <vt:lpstr>實際案例分享:  如何 “微服務化” 人才發展管理系統?</vt:lpstr>
      <vt:lpstr>Orca HCM View (功能模組架構) </vt:lpstr>
      <vt:lpstr>我們的 "單體式" 系統有多複雜?</vt:lpstr>
      <vt:lpstr>實作上的難題 </vt:lpstr>
      <vt:lpstr>Microservices Basic</vt:lpstr>
      <vt:lpstr>PowerPoint 簡報</vt:lpstr>
      <vt:lpstr>微服務的隱藏成本!</vt:lpstr>
      <vt:lpstr>PowerPoint 簡報</vt:lpstr>
      <vt:lpstr>改版開發步驟:</vt:lpstr>
      <vt:lpstr>PowerPoint 簡報</vt:lpstr>
      <vt:lpstr>原本的架構 (Before 2014) </vt:lpstr>
      <vt:lpstr>微服務版本的架構 (2016) </vt:lpstr>
      <vt:lpstr>PowerPoint 簡報</vt:lpstr>
      <vt:lpstr>雲端化的佈署?</vt:lpstr>
      <vt:lpstr>PowerPoint 簡報</vt:lpstr>
      <vt:lpstr>同時服務多組客戶的佈署方式 (TBD, 2017)  </vt:lpstr>
      <vt:lpstr>採用 Windows container, 簡化佈署的複雜度  </vt:lpstr>
      <vt:lpstr>"一窩蜂驅動開發" Hype Driven Development</vt:lpstr>
      <vt:lpstr>PowerPoint 簡報</vt:lpstr>
      <vt:lpstr>PowerPoint 簡報</vt:lpstr>
      <vt:lpstr>PowerPoint 簡報</vt:lpstr>
      <vt:lpstr>PowerPoint 簡報</vt:lpstr>
      <vt:lpstr>安德魯是誰?</vt:lpstr>
      <vt:lpstr>AGENDA (ALL)</vt:lpstr>
      <vt:lpstr>AGENDA (12/15)</vt:lpstr>
      <vt:lpstr>Microservices vs. Monoliths</vt:lpstr>
      <vt:lpstr>PowerPoint 簡報</vt:lpstr>
      <vt:lpstr>PowerPoint 簡報</vt:lpstr>
      <vt:lpstr>Microservices Overview</vt:lpstr>
      <vt:lpstr>PowerPoint 簡報</vt:lpstr>
      <vt:lpstr>PowerPoint 簡報</vt:lpstr>
      <vt:lpstr>PowerPoint 簡報</vt:lpstr>
      <vt:lpstr>Cloud Native Arch.</vt:lpstr>
      <vt:lpstr>PowerPoint 簡報</vt:lpstr>
      <vt:lpstr>PowerPoint 簡報</vt:lpstr>
      <vt:lpstr>PowerPoint 簡報</vt:lpstr>
      <vt:lpstr>PowerPoint 簡報</vt:lpstr>
      <vt:lpstr>Cloud Native的五个层面</vt:lpstr>
      <vt:lpstr>PowerPoint 簡報</vt:lpstr>
      <vt:lpstr>PowerPoint 簡報</vt:lpstr>
      <vt:lpstr>PowerPoint 簡報</vt:lpstr>
      <vt:lpstr>PowerPoint 簡報</vt:lpstr>
      <vt:lpstr>PowerPoint 簡報</vt:lpstr>
      <vt:lpstr>PowerPoint 簡報</vt:lpstr>
      <vt:lpstr>小結 &amp; 討論</vt:lpstr>
      <vt:lpstr>Basic Concept</vt:lpstr>
      <vt:lpstr>PowerPoint 簡報</vt:lpstr>
      <vt:lpstr>State Architectures:</vt:lpstr>
      <vt:lpstr>定義: 什麼是 “微服務” ?</vt:lpstr>
      <vt:lpstr>為何要採用 “微服務架構” ?                            ~ “小巧，並且專注做好每一件事”</vt:lpstr>
      <vt:lpstr>架構師: 如何將系統改為微服務架構的步驟? </vt:lpstr>
      <vt:lpstr>PowerPoint 簡報</vt:lpstr>
      <vt:lpstr>Container</vt:lpstr>
      <vt:lpstr>微服務佈署: 使用容器技術 (container)</vt:lpstr>
      <vt:lpstr>PowerPoint 簡報</vt:lpstr>
      <vt:lpstr>用統一規格封裝微服務，統一佈署與管理 (Infrastructure as code) </vt:lpstr>
      <vt:lpstr>PowerPoint 簡報</vt:lpstr>
      <vt:lpstr>PowerPoint 簡報</vt:lpstr>
      <vt:lpstr>PowerPoint 簡報</vt:lpstr>
      <vt:lpstr>Top 5 Benefits of Docker</vt:lpstr>
      <vt:lpstr>Demo: build, (ship) and run asp.net app</vt:lpstr>
      <vt:lpstr>DOCKER 建議的開發流程: BUILD &gt; SHIP &gt; RUN  </vt:lpstr>
      <vt:lpstr>DEMO 流程與環境  </vt:lpstr>
      <vt:lpstr>Demo: risk without hyper-v isolation</vt:lpstr>
      <vt:lpstr>小結 &amp; 討論</vt:lpstr>
      <vt:lpstr>Immutable Server</vt:lpstr>
      <vt:lpstr>What Is: “JUST ENOUGH” Concept?</vt:lpstr>
      <vt:lpstr>我們需要的其實只有…</vt:lpstr>
      <vt:lpstr>OS As “Library”</vt:lpstr>
      <vt:lpstr>如果 OS 跟 APP 一樣，用過即丟…</vt:lpstr>
      <vt:lpstr>Immutable Server (Before)</vt:lpstr>
      <vt:lpstr>Immutable Server (After)</vt:lpstr>
      <vt:lpstr>PowerPoint 簡報</vt:lpstr>
      <vt:lpstr>PowerPoint 簡報</vt:lpstr>
      <vt:lpstr>PowerPoint 簡報</vt:lpstr>
      <vt:lpstr>PowerPoint 簡報</vt:lpstr>
      <vt:lpstr>OS As “Library”</vt:lpstr>
      <vt:lpstr>PowerPoint 簡報</vt:lpstr>
      <vt:lpstr>小結 &amp; 討論</vt:lpstr>
      <vt:lpstr>PowerPoint 簡報</vt:lpstr>
      <vt:lpstr>DevOps</vt:lpstr>
      <vt:lpstr>PowerPoint 簡報</vt:lpstr>
      <vt:lpstr>PowerPoint 簡報</vt:lpstr>
      <vt:lpstr>PowerPoint 簡報</vt:lpstr>
      <vt:lpstr>PowerPoint 簡報</vt:lpstr>
      <vt:lpstr>PowerPoint 簡報</vt:lpstr>
      <vt:lpstr>非微軟陣營的 DevOps 做法 (參考) </vt:lpstr>
      <vt:lpstr>小結 &amp; 討論</vt:lpstr>
      <vt:lpstr>PowerPoint 簡報</vt:lpstr>
      <vt:lpstr>實際案例分享:  如何 “微服務化” 人才發展管理系統?</vt:lpstr>
      <vt:lpstr>Orca HCM View (功能模組架構)  </vt:lpstr>
      <vt:lpstr>實作上的難題 </vt:lpstr>
      <vt:lpstr>系統 codebase 規模</vt:lpstr>
      <vt:lpstr>改版開發步驟:</vt:lpstr>
      <vt:lpstr>原本的架構 (Before 2014) </vt:lpstr>
      <vt:lpstr>微服務版本的架構 (2016) </vt:lpstr>
      <vt:lpstr>同時服務多組客戶的佈署方式 (TBD, 2017)  </vt:lpstr>
      <vt:lpstr>採用 Windows container, 簡化佈署的複雜度  </vt:lpstr>
      <vt:lpstr>PowerPoint 簡報</vt:lpstr>
      <vt:lpstr>參考資源: HYPER-v container  </vt:lpstr>
      <vt:lpstr>小結 &amp; 討論</vt:lpstr>
      <vt:lpstr>Question?</vt:lpstr>
      <vt:lpstr>小結 &amp; 討論</vt:lpstr>
      <vt:lpstr>NEXT Sessions:</vt:lpstr>
      <vt:lpstr>請準備:</vt:lpstr>
      <vt:lpstr>PowerPoint 簡報</vt:lpstr>
      <vt:lpstr>謝謝大家 </vt:lpstr>
      <vt:lpstr>Fast Deployment</vt:lpstr>
      <vt:lpstr>What Is Azure Service Fabric?</vt:lpstr>
      <vt:lpstr>Microsoft Azure Service Fabric A platform for reliable, hyperscale, microservice-based applications</vt:lpstr>
      <vt:lpstr>PowerPoint 簡報</vt:lpstr>
      <vt:lpstr> </vt:lpstr>
      <vt:lpstr>Service type</vt:lpstr>
      <vt:lpstr>Application type</vt:lpstr>
      <vt:lpstr>Microservices with Azure Service Fabric</vt:lpstr>
      <vt:lpstr>Service Fabric Microservices</vt:lpstr>
      <vt:lpstr>Handling Machine Failures</vt:lpstr>
      <vt:lpstr>Stateful Microservices - Replication</vt:lpstr>
      <vt:lpstr>Service Fabric Programming Models </vt:lpstr>
      <vt:lpstr>PowerPoint 簡報</vt:lpstr>
      <vt:lpstr>Transactionally Modifying Reliable Data</vt:lpstr>
      <vt:lpstr>PowerPoint 簡報</vt:lpstr>
      <vt:lpstr>Running Microservices at Scale</vt:lpstr>
      <vt:lpstr>Service partitioning</vt:lpstr>
      <vt:lpstr>Monitoring your Services</vt:lpstr>
      <vt:lpstr>Diagnostics and Troubleshooting</vt:lpstr>
      <vt:lpstr>Application Upgrade</vt:lpstr>
      <vt:lpstr>Real Customers and Workloads</vt:lpstr>
      <vt:lpstr>PowerPoint 簡報</vt:lpstr>
      <vt:lpstr>PowerPoint 簡報</vt:lpstr>
      <vt:lpstr>Conclusion</vt:lpstr>
      <vt:lpstr>Takeaways</vt:lpstr>
      <vt:lpstr>Q&amp;A</vt:lpstr>
      <vt:lpstr>Call to Action</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97</cp:revision>
  <dcterms:created xsi:type="dcterms:W3CDTF">2016-11-15T09:34:15Z</dcterms:created>
  <dcterms:modified xsi:type="dcterms:W3CDTF">2017-02-17T18:12:54Z</dcterms:modified>
</cp:coreProperties>
</file>